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1" r:id="rId3"/>
    <p:sldMasterId id="2147483697" r:id="rId4"/>
  </p:sldMasterIdLst>
  <p:notesMasterIdLst>
    <p:notesMasterId r:id="rId83"/>
  </p:notesMasterIdLst>
  <p:handoutMasterIdLst>
    <p:handoutMasterId r:id="rId84"/>
  </p:handoutMasterIdLst>
  <p:sldIdLst>
    <p:sldId id="505" r:id="rId5"/>
    <p:sldId id="518" r:id="rId6"/>
    <p:sldId id="519" r:id="rId7"/>
    <p:sldId id="524" r:id="rId8"/>
    <p:sldId id="525" r:id="rId9"/>
    <p:sldId id="526" r:id="rId10"/>
    <p:sldId id="520" r:id="rId11"/>
    <p:sldId id="521" r:id="rId12"/>
    <p:sldId id="522" r:id="rId13"/>
    <p:sldId id="523" r:id="rId14"/>
    <p:sldId id="464" r:id="rId15"/>
    <p:sldId id="458" r:id="rId16"/>
    <p:sldId id="339" r:id="rId17"/>
    <p:sldId id="340" r:id="rId18"/>
    <p:sldId id="343" r:id="rId19"/>
    <p:sldId id="463" r:id="rId20"/>
    <p:sldId id="509" r:id="rId21"/>
    <p:sldId id="510" r:id="rId22"/>
    <p:sldId id="511" r:id="rId23"/>
    <p:sldId id="512" r:id="rId24"/>
    <p:sldId id="513" r:id="rId25"/>
    <p:sldId id="514" r:id="rId26"/>
    <p:sldId id="515" r:id="rId27"/>
    <p:sldId id="516" r:id="rId28"/>
    <p:sldId id="517" r:id="rId29"/>
    <p:sldId id="345" r:id="rId30"/>
    <p:sldId id="347" r:id="rId31"/>
    <p:sldId id="348" r:id="rId32"/>
    <p:sldId id="349" r:id="rId33"/>
    <p:sldId id="350" r:id="rId34"/>
    <p:sldId id="483" r:id="rId35"/>
    <p:sldId id="527" r:id="rId36"/>
    <p:sldId id="528" r:id="rId37"/>
    <p:sldId id="529" r:id="rId38"/>
    <p:sldId id="465" r:id="rId39"/>
    <p:sldId id="470" r:id="rId40"/>
    <p:sldId id="532" r:id="rId41"/>
    <p:sldId id="471" r:id="rId42"/>
    <p:sldId id="472" r:id="rId43"/>
    <p:sldId id="473" r:id="rId44"/>
    <p:sldId id="474" r:id="rId45"/>
    <p:sldId id="475" r:id="rId46"/>
    <p:sldId id="530" r:id="rId47"/>
    <p:sldId id="476" r:id="rId48"/>
    <p:sldId id="484" r:id="rId49"/>
    <p:sldId id="477" r:id="rId50"/>
    <p:sldId id="478" r:id="rId51"/>
    <p:sldId id="479" r:id="rId52"/>
    <p:sldId id="480" r:id="rId53"/>
    <p:sldId id="531" r:id="rId54"/>
    <p:sldId id="491" r:id="rId55"/>
    <p:sldId id="481" r:id="rId56"/>
    <p:sldId id="482" r:id="rId57"/>
    <p:sldId id="495" r:id="rId58"/>
    <p:sldId id="496" r:id="rId59"/>
    <p:sldId id="492" r:id="rId60"/>
    <p:sldId id="493" r:id="rId61"/>
    <p:sldId id="494" r:id="rId62"/>
    <p:sldId id="439" r:id="rId63"/>
    <p:sldId id="380" r:id="rId64"/>
    <p:sldId id="379" r:id="rId65"/>
    <p:sldId id="430" r:id="rId66"/>
    <p:sldId id="432" r:id="rId67"/>
    <p:sldId id="504" r:id="rId68"/>
    <p:sldId id="497" r:id="rId69"/>
    <p:sldId id="498" r:id="rId70"/>
    <p:sldId id="499" r:id="rId71"/>
    <p:sldId id="500" r:id="rId72"/>
    <p:sldId id="501" r:id="rId73"/>
    <p:sldId id="502" r:id="rId74"/>
    <p:sldId id="503" r:id="rId75"/>
    <p:sldId id="440" r:id="rId76"/>
    <p:sldId id="381" r:id="rId77"/>
    <p:sldId id="382" r:id="rId78"/>
    <p:sldId id="388" r:id="rId79"/>
    <p:sldId id="389" r:id="rId80"/>
    <p:sldId id="390" r:id="rId81"/>
    <p:sldId id="391" r:id="rId8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008000"/>
    <a:srgbClr val="D60093"/>
    <a:srgbClr val="CC0066"/>
    <a:srgbClr val="FF00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9" autoAdjust="0"/>
    <p:restoredTop sz="88189" autoAdjust="0"/>
  </p:normalViewPr>
  <p:slideViewPr>
    <p:cSldViewPr>
      <p:cViewPr>
        <p:scale>
          <a:sx n="75" d="100"/>
          <a:sy n="75" d="100"/>
        </p:scale>
        <p:origin x="-336" y="-73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10/17/2018</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10/17/2018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083669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24F0CA-11E9-475F-9CC6-021DAD4CEDBC}" type="slidenum">
              <a:rPr lang="zh-CN" altLang="en-US">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2105092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r>
              <a:rPr lang="zh-CN" altLang="en-US" dirty="0"/>
              <a:t>单步</a:t>
            </a:r>
            <a:r>
              <a:rPr lang="en-US" altLang="zh-CN" dirty="0"/>
              <a:t>job</a:t>
            </a:r>
            <a:r>
              <a:rPr lang="zh-CN" altLang="en-US" dirty="0"/>
              <a:t>组成</a:t>
            </a:r>
          </a:p>
        </p:txBody>
      </p:sp>
      <p:sp>
        <p:nvSpPr>
          <p:cNvPr id="4" name="灯片编号占位符 3"/>
          <p:cNvSpPr>
            <a:spLocks noGrp="1"/>
          </p:cNvSpPr>
          <p:nvPr>
            <p:ph type="sldNum" sz="quarter" idx="5"/>
          </p:nvPr>
        </p:nvSpPr>
        <p:spPr/>
        <p:txBody>
          <a:bodyPr/>
          <a:lstStyle/>
          <a:p>
            <a:fld id="{6DD53616-C9E0-4AD2-9F92-D1AC5012F1B4}" type="slidenum">
              <a:rPr lang="zh-CN" altLang="en-US" smtClean="0"/>
              <a:t>66</a:t>
            </a:fld>
            <a:endParaRPr lang="zh-CN" altLang="en-US"/>
          </a:p>
        </p:txBody>
      </p:sp>
    </p:spTree>
    <p:extLst>
      <p:ext uri="{BB962C8B-B14F-4D97-AF65-F5344CB8AC3E}">
        <p14:creationId xmlns:p14="http://schemas.microsoft.com/office/powerpoint/2010/main" val="341508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r>
              <a:rPr lang="zh-CN" altLang="en-US" dirty="0"/>
              <a:t>一个</a:t>
            </a:r>
            <a:r>
              <a:rPr lang="en-US" altLang="zh-CN" dirty="0" err="1"/>
              <a:t>MRStep</a:t>
            </a:r>
            <a:r>
              <a:rPr lang="zh-CN" altLang="en-US" dirty="0"/>
              <a:t>包含一个</a:t>
            </a:r>
            <a:r>
              <a:rPr lang="en-US" altLang="zh-CN" dirty="0"/>
              <a:t>mapper combiner reducer</a:t>
            </a:r>
            <a:endParaRPr lang="zh-CN" altLang="en-US" dirty="0"/>
          </a:p>
        </p:txBody>
      </p:sp>
      <p:sp>
        <p:nvSpPr>
          <p:cNvPr id="4" name="灯片编号占位符 3"/>
          <p:cNvSpPr>
            <a:spLocks noGrp="1"/>
          </p:cNvSpPr>
          <p:nvPr>
            <p:ph type="sldNum" sz="quarter" idx="5"/>
          </p:nvPr>
        </p:nvSpPr>
        <p:spPr/>
        <p:txBody>
          <a:bodyPr/>
          <a:lstStyle/>
          <a:p>
            <a:fld id="{6DD53616-C9E0-4AD2-9F92-D1AC5012F1B4}" type="slidenum">
              <a:rPr lang="zh-CN" altLang="en-US" smtClean="0"/>
              <a:t>67</a:t>
            </a:fld>
            <a:endParaRPr lang="zh-CN" altLang="en-US"/>
          </a:p>
        </p:txBody>
      </p:sp>
    </p:spTree>
    <p:extLst>
      <p:ext uri="{BB962C8B-B14F-4D97-AF65-F5344CB8AC3E}">
        <p14:creationId xmlns:p14="http://schemas.microsoft.com/office/powerpoint/2010/main" val="49234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08C6D8E-2BF0-4BFF-80F6-162900C916A0}" type="slidenum">
              <a:rPr lang="en-US"/>
              <a:pPr/>
              <a:t>13</a:t>
            </a:fld>
            <a:endParaRPr lang="en-US"/>
          </a:p>
        </p:txBody>
      </p:sp>
      <p:sp>
        <p:nvSpPr>
          <p:cNvPr id="76802" name="Rectangle 2"/>
          <p:cNvSpPr>
            <a:spLocks noGrp="1" noRot="1" noChangeAspect="1" noChangeArrowheads="1" noTextEdit="1"/>
          </p:cNvSpPr>
          <p:nvPr>
            <p:ph type="sldImg"/>
          </p:nvPr>
        </p:nvSpPr>
        <p:spPr>
          <a:xfrm>
            <a:off x="1257300" y="720725"/>
            <a:ext cx="4800600" cy="3600450"/>
          </a:xfrm>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r>
              <a:rPr lang="en-US" altLang="zh-CN" dirty="0" smtClean="0"/>
              <a:t>commodity</a:t>
            </a:r>
            <a:r>
              <a:rPr lang="zh-CN" altLang="en-US" dirty="0" smtClean="0"/>
              <a:t>英 </a:t>
            </a:r>
            <a:r>
              <a:rPr lang="en-US" altLang="zh-CN" dirty="0" smtClean="0"/>
              <a:t>[</a:t>
            </a:r>
            <a:r>
              <a:rPr lang="en-US" altLang="zh-CN" dirty="0" err="1" smtClean="0"/>
              <a:t>kəˈmɒdəti</a:t>
            </a:r>
            <a:r>
              <a:rPr lang="en-US" altLang="zh-CN" dirty="0" smtClean="0"/>
              <a:t>]   </a:t>
            </a:r>
            <a:r>
              <a:rPr lang="zh-CN" altLang="en-US" dirty="0" smtClean="0"/>
              <a:t>美 </a:t>
            </a:r>
            <a:r>
              <a:rPr lang="en-US" altLang="zh-CN" dirty="0" smtClean="0"/>
              <a:t>[</a:t>
            </a:r>
            <a:r>
              <a:rPr lang="en-US" altLang="zh-CN" dirty="0" err="1" smtClean="0"/>
              <a:t>kəˈmɑ:dəti</a:t>
            </a:r>
            <a:r>
              <a:rPr lang="en-US" altLang="zh-CN" dirty="0" smtClean="0"/>
              <a:t>]  n.</a:t>
            </a:r>
            <a:r>
              <a:rPr lang="zh-CN" altLang="en-US" dirty="0" smtClean="0"/>
              <a:t>商品</a:t>
            </a:r>
            <a:r>
              <a:rPr lang="en-US" altLang="zh-CN" dirty="0" smtClean="0"/>
              <a:t>;</a:t>
            </a:r>
            <a:r>
              <a:rPr lang="zh-CN" altLang="en-US" dirty="0" smtClean="0"/>
              <a:t>日用品</a:t>
            </a:r>
            <a:r>
              <a:rPr lang="en-US" altLang="zh-CN" dirty="0" smtClean="0"/>
              <a:t>;</a:t>
            </a:r>
            <a:r>
              <a:rPr lang="zh-CN" altLang="en-US" dirty="0" smtClean="0"/>
              <a:t>有价值的物品</a:t>
            </a:r>
            <a:r>
              <a:rPr lang="en-US" altLang="zh-CN" dirty="0" smtClean="0"/>
              <a:t>;</a:t>
            </a:r>
            <a:r>
              <a:rPr lang="zh-CN" altLang="en-US" dirty="0" smtClean="0"/>
              <a:t>有利，有益</a:t>
            </a:r>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389360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08479A-0051-45DD-8041-5E83DAFD685B}" type="slidenum">
              <a:rPr lang="en-US"/>
              <a:pPr/>
              <a:t>15</a:t>
            </a:fld>
            <a:endParaRPr lang="en-US"/>
          </a:p>
        </p:txBody>
      </p:sp>
      <p:sp>
        <p:nvSpPr>
          <p:cNvPr id="77826" name="Rectangle 2"/>
          <p:cNvSpPr>
            <a:spLocks noGrp="1" noRot="1" noChangeAspect="1" noChangeArrowheads="1" noTextEdit="1"/>
          </p:cNvSpPr>
          <p:nvPr>
            <p:ph type="sldImg"/>
          </p:nvPr>
        </p:nvSpPr>
        <p:spPr>
          <a:xfrm>
            <a:off x="1257300" y="720725"/>
            <a:ext cx="4800600" cy="3600450"/>
          </a:xfrm>
          <a:ln/>
        </p:spPr>
      </p:sp>
      <p:sp>
        <p:nvSpPr>
          <p:cNvPr id="77827" name="Rectangle 3"/>
          <p:cNvSpPr>
            <a:spLocks noGrp="1" noChangeArrowheads="1"/>
          </p:cNvSpPr>
          <p:nvPr>
            <p:ph type="body" idx="1"/>
          </p:nvPr>
        </p:nvSpPr>
        <p:spPr/>
        <p:txBody>
          <a:bodyPr/>
          <a:lstStyle/>
          <a:p>
            <a:r>
              <a:rPr lang="en-US" altLang="zh-CN" dirty="0" smtClean="0"/>
              <a:t>rack</a:t>
            </a:r>
            <a:r>
              <a:rPr lang="zh-CN" altLang="en-US" dirty="0" smtClean="0"/>
              <a:t>英 </a:t>
            </a:r>
            <a:r>
              <a:rPr lang="en-US" altLang="zh-CN" dirty="0" smtClean="0"/>
              <a:t>[</a:t>
            </a:r>
            <a:r>
              <a:rPr lang="en-US" altLang="zh-CN" dirty="0" err="1" smtClean="0"/>
              <a:t>ræk</a:t>
            </a:r>
            <a:r>
              <a:rPr lang="en-US" altLang="zh-CN" dirty="0" smtClean="0"/>
              <a:t>]   </a:t>
            </a:r>
            <a:r>
              <a:rPr lang="zh-CN" altLang="en-US" dirty="0" smtClean="0"/>
              <a:t>美 </a:t>
            </a:r>
            <a:r>
              <a:rPr lang="en-US" altLang="zh-CN" dirty="0" smtClean="0"/>
              <a:t>[</a:t>
            </a:r>
            <a:r>
              <a:rPr lang="en-US" altLang="zh-CN" dirty="0" err="1" smtClean="0"/>
              <a:t>ræk</a:t>
            </a:r>
            <a:r>
              <a:rPr lang="en-US" altLang="zh-CN" dirty="0" smtClean="0"/>
              <a:t>]  n.</a:t>
            </a:r>
            <a:r>
              <a:rPr lang="zh-CN" altLang="en-US" dirty="0" smtClean="0"/>
              <a:t>支架</a:t>
            </a:r>
            <a:r>
              <a:rPr lang="en-US" altLang="zh-CN" dirty="0" smtClean="0"/>
              <a:t>;</a:t>
            </a:r>
            <a:r>
              <a:rPr lang="zh-CN" altLang="en-US" dirty="0" smtClean="0"/>
              <a:t>行李架</a:t>
            </a:r>
            <a:r>
              <a:rPr lang="en-US" altLang="zh-CN" dirty="0" smtClean="0"/>
              <a:t>;</a:t>
            </a:r>
            <a:r>
              <a:rPr lang="zh-CN" altLang="en-US" dirty="0" smtClean="0"/>
              <a:t>刑架</a:t>
            </a:r>
            <a:r>
              <a:rPr lang="en-US" altLang="zh-CN" dirty="0" smtClean="0"/>
              <a:t>;</a:t>
            </a:r>
            <a:r>
              <a:rPr lang="zh-CN" altLang="en-US" dirty="0" smtClean="0"/>
              <a:t>（羊、猪等带前肋的）颈脊</a:t>
            </a:r>
            <a:r>
              <a:rPr lang="en-US" altLang="zh-CN" dirty="0" err="1" smtClean="0"/>
              <a:t>vt.</a:t>
            </a:r>
            <a:r>
              <a:rPr lang="zh-CN" altLang="en-US" dirty="0" smtClean="0"/>
              <a:t>使痛苦，使焦虑</a:t>
            </a:r>
            <a:r>
              <a:rPr lang="en-US" altLang="zh-CN" dirty="0" smtClean="0"/>
              <a:t>;</a:t>
            </a:r>
            <a:r>
              <a:rPr lang="zh-CN" altLang="en-US" dirty="0" smtClean="0"/>
              <a:t>剥削，榨取</a:t>
            </a:r>
            <a:r>
              <a:rPr lang="en-US" altLang="zh-CN" dirty="0" smtClean="0"/>
              <a:t>;</a:t>
            </a:r>
            <a:r>
              <a:rPr lang="zh-CN" altLang="en-US" smtClean="0"/>
              <a:t>用刑拘折磨</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A1A16BB-2513-471D-9B09-24E0566F1FA6}" type="slidenum">
              <a:rPr lang="en-GB"/>
              <a:pPr/>
              <a:t>30</a:t>
            </a:fld>
            <a:endParaRPr lang="en-GB"/>
          </a:p>
        </p:txBody>
      </p:sp>
      <p:sp>
        <p:nvSpPr>
          <p:cNvPr id="33793" name="Text Box 1"/>
          <p:cNvSpPr txBox="1">
            <a:spLocks noChangeArrowheads="1"/>
          </p:cNvSpPr>
          <p:nvPr/>
        </p:nvSpPr>
        <p:spPr bwMode="auto">
          <a:xfrm>
            <a:off x="4143900" y="9120731"/>
            <a:ext cx="3171300" cy="480471"/>
          </a:xfrm>
          <a:prstGeom prst="rect">
            <a:avLst/>
          </a:prstGeom>
          <a:noFill/>
          <a:ln w="9525">
            <a:noFill/>
            <a:round/>
            <a:headEnd/>
            <a:tailEnd/>
          </a:ln>
          <a:effectLst/>
        </p:spPr>
        <p:txBody>
          <a:bodyPr lIns="96723" tIns="48174" rIns="96723" bIns="48174" anchor="b"/>
          <a:lstStyle/>
          <a:p>
            <a:pPr algn="r">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fld id="{2199D9A9-8D96-4916-B172-08B625A940CF}" type="slidenum">
              <a:rPr lang="en-GB" sz="1300">
                <a:solidFill>
                  <a:srgbClr val="7D7D7D"/>
                </a:solidFill>
              </a:rPr>
              <a:pPr algn="r">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t>30</a:t>
            </a:fld>
            <a:endParaRPr lang="en-GB" sz="1300" dirty="0">
              <a:solidFill>
                <a:srgbClr val="7D7D7D"/>
              </a:solidFill>
            </a:endParaRPr>
          </a:p>
        </p:txBody>
      </p:sp>
      <p:sp>
        <p:nvSpPr>
          <p:cNvPr id="33794" name="Text Box 2"/>
          <p:cNvSpPr txBox="1">
            <a:spLocks noChangeArrowheads="1"/>
          </p:cNvSpPr>
          <p:nvPr/>
        </p:nvSpPr>
        <p:spPr bwMode="auto">
          <a:xfrm>
            <a:off x="1232731" y="719887"/>
            <a:ext cx="4851394" cy="3601064"/>
          </a:xfrm>
          <a:prstGeom prst="rect">
            <a:avLst/>
          </a:prstGeom>
          <a:solidFill>
            <a:srgbClr val="FFFFFF"/>
          </a:solidFill>
          <a:ln w="9525">
            <a:solidFill>
              <a:srgbClr val="000000"/>
            </a:solidFill>
            <a:miter lim="800000"/>
            <a:headEnd/>
            <a:tailEnd/>
          </a:ln>
          <a:effectLst/>
        </p:spPr>
        <p:txBody>
          <a:bodyPr wrap="none" lIns="94855" tIns="47428" rIns="94855" bIns="47428" anchor="ctr"/>
          <a:lstStyle/>
          <a:p>
            <a:endParaRPr lang="en-US"/>
          </a:p>
        </p:txBody>
      </p:sp>
      <p:sp>
        <p:nvSpPr>
          <p:cNvPr id="33795" name="Text Box 3"/>
          <p:cNvSpPr txBox="1">
            <a:spLocks noGrp="1" noChangeArrowheads="1"/>
          </p:cNvSpPr>
          <p:nvPr>
            <p:ph type="body"/>
          </p:nvPr>
        </p:nvSpPr>
        <p:spPr bwMode="auto">
          <a:xfrm>
            <a:off x="732348" y="4562007"/>
            <a:ext cx="5852160" cy="4320951"/>
          </a:xfrm>
          <a:prstGeom prst="rect">
            <a:avLst/>
          </a:prstGeom>
          <a:noFill/>
          <a:ln>
            <a:round/>
            <a:headEnd/>
            <a:tailEnd/>
          </a:ln>
        </p:spPr>
        <p:txBody>
          <a:bodyPr lIns="96723" tIns="48174" rIns="96723" bIns="48174"/>
          <a:lstStyle/>
          <a:p>
            <a:pPr>
              <a:lnSpc>
                <a:spcPct val="98000"/>
              </a:lnSpc>
              <a:spcBef>
                <a:spcPts val="700"/>
              </a:spcBef>
              <a:spcAft>
                <a:spcPts val="207"/>
              </a:spcAft>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r>
              <a:rPr lang="en-GB" sz="1900" dirty="0" smtClean="0">
                <a:latin typeface="Helvetica" charset="0"/>
                <a:cs typeface="Arial Unicode MS" charset="0"/>
              </a:rPr>
              <a:t>seamless</a:t>
            </a:r>
            <a:r>
              <a:rPr lang="zh-CN" altLang="en-US" sz="1900" dirty="0" smtClean="0">
                <a:latin typeface="Helvetica" charset="0"/>
                <a:cs typeface="Arial Unicode MS" charset="0"/>
              </a:rPr>
              <a:t>英 </a:t>
            </a:r>
            <a:r>
              <a:rPr lang="en-US" altLang="zh-CN" sz="1900" dirty="0" smtClean="0">
                <a:latin typeface="Helvetica" charset="0"/>
                <a:cs typeface="Arial Unicode MS" charset="0"/>
              </a:rPr>
              <a:t>[ˈ</a:t>
            </a:r>
            <a:r>
              <a:rPr lang="en-GB" sz="1900" dirty="0" err="1" smtClean="0">
                <a:latin typeface="Helvetica" charset="0"/>
                <a:cs typeface="Arial Unicode MS" charset="0"/>
              </a:rPr>
              <a:t>si:mləs</a:t>
            </a:r>
            <a:r>
              <a:rPr lang="en-GB" sz="1900" dirty="0" smtClean="0">
                <a:latin typeface="Helvetica" charset="0"/>
                <a:cs typeface="Arial Unicode MS" charset="0"/>
              </a:rPr>
              <a:t>]   </a:t>
            </a:r>
            <a:r>
              <a:rPr lang="zh-CN" altLang="en-US" sz="1900" dirty="0" smtClean="0">
                <a:latin typeface="Helvetica" charset="0"/>
                <a:cs typeface="Arial Unicode MS" charset="0"/>
              </a:rPr>
              <a:t>美 </a:t>
            </a:r>
            <a:r>
              <a:rPr lang="en-US" altLang="zh-CN" sz="1900" dirty="0" smtClean="0">
                <a:latin typeface="Helvetica" charset="0"/>
                <a:cs typeface="Arial Unicode MS" charset="0"/>
              </a:rPr>
              <a:t>[ˈ</a:t>
            </a:r>
            <a:r>
              <a:rPr lang="en-GB" sz="1900" dirty="0" err="1" smtClean="0">
                <a:latin typeface="Helvetica" charset="0"/>
                <a:cs typeface="Arial Unicode MS" charset="0"/>
              </a:rPr>
              <a:t>simlɪs</a:t>
            </a:r>
            <a:r>
              <a:rPr lang="en-GB" sz="1900" dirty="0" smtClean="0">
                <a:latin typeface="Helvetica" charset="0"/>
                <a:cs typeface="Arial Unicode MS" charset="0"/>
              </a:rPr>
              <a:t>]  adj.</a:t>
            </a:r>
            <a:r>
              <a:rPr lang="zh-CN" altLang="en-US" sz="1900" dirty="0" smtClean="0">
                <a:latin typeface="Helvetica" charset="0"/>
                <a:cs typeface="Arial Unicode MS" charset="0"/>
              </a:rPr>
              <a:t>无缝的</a:t>
            </a:r>
            <a:r>
              <a:rPr lang="en-US" altLang="zh-CN" sz="1900" dirty="0" smtClean="0">
                <a:latin typeface="Helvetica" charset="0"/>
                <a:cs typeface="Arial Unicode MS" charset="0"/>
              </a:rPr>
              <a:t>;</a:t>
            </a:r>
            <a:r>
              <a:rPr lang="zh-CN" altLang="en-US" sz="1900" dirty="0" smtClean="0">
                <a:latin typeface="Helvetica" charset="0"/>
                <a:cs typeface="Arial Unicode MS" charset="0"/>
              </a:rPr>
              <a:t>无漏洞的</a:t>
            </a:r>
            <a:endParaRPr lang="en-GB" sz="1900" dirty="0">
              <a:latin typeface="Helvetica" charset="0"/>
              <a:cs typeface="Arial Unicode M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处理器主频不能再提高，功耗与温度的限制。</a:t>
            </a:r>
            <a:endParaRPr lang="zh-CN" altLang="en-US"/>
          </a:p>
        </p:txBody>
      </p:sp>
      <p:sp>
        <p:nvSpPr>
          <p:cNvPr id="4" name="灯片编号占位符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695199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79BA58-2EF6-4CF0-B254-DF8BFD9A3204}" type="slidenum">
              <a:rPr lang="en-US" smtClean="0"/>
              <a:pPr/>
              <a:t>54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shard</a:t>
            </a:r>
            <a:r>
              <a:rPr lang="zh-CN" altLang="en-US" dirty="0" smtClean="0"/>
              <a:t>英 </a:t>
            </a:r>
            <a:r>
              <a:rPr lang="en-US" altLang="zh-CN" dirty="0" smtClean="0"/>
              <a:t>[</a:t>
            </a:r>
            <a:r>
              <a:rPr lang="en-US" altLang="zh-CN" dirty="0" err="1" smtClean="0"/>
              <a:t>ʃɑ:d</a:t>
            </a:r>
            <a:r>
              <a:rPr lang="en-US" altLang="zh-CN" dirty="0" smtClean="0"/>
              <a:t>]   </a:t>
            </a:r>
            <a:r>
              <a:rPr lang="zh-CN" altLang="en-US" dirty="0" smtClean="0"/>
              <a:t>美 </a:t>
            </a:r>
            <a:r>
              <a:rPr lang="en-US" altLang="zh-CN" dirty="0" smtClean="0"/>
              <a:t>[</a:t>
            </a:r>
            <a:r>
              <a:rPr lang="en-US" altLang="zh-CN" dirty="0" err="1" smtClean="0"/>
              <a:t>ʃɑ:rd</a:t>
            </a:r>
            <a:r>
              <a:rPr lang="en-US" altLang="zh-CN" dirty="0" smtClean="0"/>
              <a:t>]   n.</a:t>
            </a:r>
            <a:r>
              <a:rPr lang="zh-CN" altLang="en-US" dirty="0" smtClean="0"/>
              <a:t>（玻璃、金属或其他硬物的）尖利的碎片</a:t>
            </a:r>
          </a:p>
          <a:p>
            <a:endParaRPr lang="zh-CN" altLang="en-US" dirty="0"/>
          </a:p>
        </p:txBody>
      </p:sp>
      <p:sp>
        <p:nvSpPr>
          <p:cNvPr id="4" name="灯片编号占位符 3"/>
          <p:cNvSpPr>
            <a:spLocks noGrp="1"/>
          </p:cNvSpPr>
          <p:nvPr>
            <p:ph type="sldNum" sz="quarter" idx="10"/>
          </p:nvPr>
        </p:nvSpPr>
        <p:spPr/>
        <p:txBody>
          <a:bodyPr/>
          <a:lstStyle/>
          <a:p>
            <a:fld id="{FC24F0CA-11E9-475F-9CC6-021DAD4CEDBC}" type="slidenum">
              <a:rPr lang="zh-CN" altLang="en-US">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322054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6" y="3"/>
            <a:ext cx="9143999" cy="5135431"/>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C127C295-1321-42AF-9968-CED302A9B223}" type="datetime1">
              <a:rPr lang="en-US" altLang="zh-CN" smtClean="0"/>
              <a:t>10/17/2018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C57D2E-754F-42E6-AD71-CB2A69A15AB4}" type="datetime1">
              <a:rPr lang="en-US" altLang="zh-CN" smtClean="0"/>
              <a:t>10/17/2018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92"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1842434-B319-4354-9D69-861A582FC60F}" type="datetime1">
              <a:rPr lang="en-US" altLang="zh-CN" smtClean="0"/>
              <a:t>10/17/2018</a:t>
            </a:fld>
            <a:endParaRPr lang="en-US"/>
          </a:p>
        </p:txBody>
      </p:sp>
      <p:sp>
        <p:nvSpPr>
          <p:cNvPr id="5" name="Footer Placeholder 4"/>
          <p:cNvSpPr>
            <a:spLocks noGrp="1"/>
          </p:cNvSpPr>
          <p:nvPr>
            <p:ph type="ftr" sz="quarter" idx="11"/>
          </p:nvPr>
        </p:nvSpPr>
        <p:spPr>
          <a:xfrm>
            <a:off x="2640597" y="6377460"/>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7"/>
            <a:ext cx="2126880" cy="472371"/>
          </a:xfrm>
        </p:spPr>
        <p:txBody>
          <a:bodyPr tIns="41473"/>
          <a:lstStyle>
            <a:lvl1pPr>
              <a:defRPr/>
            </a:lvl1pPr>
          </a:lstStyle>
          <a:p>
            <a:fld id="{9CE089EA-3A0B-47B3-ABE9-DB835BACAEAA}" type="datetime1">
              <a:rPr lang="en-US" altLang="zh-CN" smtClean="0"/>
              <a:t>10/17/2018</a:t>
            </a:fld>
            <a:endParaRPr lang="en-GB"/>
          </a:p>
        </p:txBody>
      </p:sp>
      <p:sp>
        <p:nvSpPr>
          <p:cNvPr id="6" name="Footer Placeholder 5"/>
          <p:cNvSpPr>
            <a:spLocks noGrp="1"/>
          </p:cNvSpPr>
          <p:nvPr>
            <p:ph type="ftr" idx="11"/>
          </p:nvPr>
        </p:nvSpPr>
        <p:spPr>
          <a:xfrm>
            <a:off x="3126240" y="6247377"/>
            <a:ext cx="2897280" cy="472371"/>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7"/>
            <a:ext cx="2128320" cy="472371"/>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1"/>
          </a:xfrm>
        </p:spPr>
        <p:txBody>
          <a:bodyPr/>
          <a:lstStyle>
            <a:lvl1pPr>
              <a:defRPr/>
            </a:lvl1pPr>
          </a:lstStyle>
          <a:p>
            <a:fld id="{8072E090-E9B3-4FA0-B3A7-D1EE07AA9F1C}" type="datetime1">
              <a:rPr lang="en-US" altLang="zh-CN" smtClean="0"/>
              <a:t>10/17/2018</a:t>
            </a:fld>
            <a:endParaRPr lang="en-US"/>
          </a:p>
        </p:txBody>
      </p:sp>
      <p:sp>
        <p:nvSpPr>
          <p:cNvPr id="6" name="Footer Placeholder 5"/>
          <p:cNvSpPr>
            <a:spLocks noGrp="1"/>
          </p:cNvSpPr>
          <p:nvPr>
            <p:ph type="ftr" sz="quarter" idx="11"/>
          </p:nvPr>
        </p:nvSpPr>
        <p:spPr>
          <a:xfrm>
            <a:off x="3124200" y="6245225"/>
            <a:ext cx="2895600" cy="476251"/>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1"/>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6095472E-71B6-4D82-831D-579CA73132C7}" type="datetime1">
              <a:rPr lang="en-US" altLang="zh-CN" smtClean="0"/>
              <a:t>10/17/2018</a:t>
            </a:fld>
            <a:endParaRPr lang="en-US" altLang="zh-CN"/>
          </a:p>
        </p:txBody>
      </p:sp>
      <p:sp>
        <p:nvSpPr>
          <p:cNvPr id="5"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6"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F483D890-AC75-44F2-B8A4-3C531868E93C}" type="slidenum">
              <a:rPr lang="en-US" altLang="zh-CN"/>
              <a:pPr>
                <a:defRPr/>
              </a:pPr>
              <a:t>‹#›</a:t>
            </a:fld>
            <a:endParaRPr lang="en-US" altLang="zh-CN"/>
          </a:p>
        </p:txBody>
      </p:sp>
    </p:spTree>
    <p:extLst>
      <p:ext uri="{BB962C8B-B14F-4D97-AF65-F5344CB8AC3E}">
        <p14:creationId xmlns:p14="http://schemas.microsoft.com/office/powerpoint/2010/main" val="2289071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1AF5E3BD-DDE5-4D91-8B96-B08850C4A7EC}" type="datetime1">
              <a:rPr lang="en-US" altLang="zh-CN" smtClean="0"/>
              <a:t>10/17/2018</a:t>
            </a:fld>
            <a:endParaRPr lang="en-US" altLang="zh-CN"/>
          </a:p>
        </p:txBody>
      </p:sp>
      <p:sp>
        <p:nvSpPr>
          <p:cNvPr id="5"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6"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7D0D6616-F3C3-44CE-9A3F-CD75CB7EF91F}" type="slidenum">
              <a:rPr lang="en-US" altLang="zh-CN"/>
              <a:pPr>
                <a:defRPr/>
              </a:pPr>
              <a:t>‹#›</a:t>
            </a:fld>
            <a:endParaRPr lang="en-US" altLang="zh-CN"/>
          </a:p>
        </p:txBody>
      </p:sp>
    </p:spTree>
    <p:extLst>
      <p:ext uri="{BB962C8B-B14F-4D97-AF65-F5344CB8AC3E}">
        <p14:creationId xmlns:p14="http://schemas.microsoft.com/office/powerpoint/2010/main" val="3615582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6025F8C2-3C71-4FBD-8663-4E8B33676CCE}" type="datetime1">
              <a:rPr lang="en-US" altLang="zh-CN" smtClean="0"/>
              <a:t>10/17/2018</a:t>
            </a:fld>
            <a:endParaRPr lang="en-US" altLang="zh-CN"/>
          </a:p>
        </p:txBody>
      </p:sp>
      <p:sp>
        <p:nvSpPr>
          <p:cNvPr id="5"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6"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D4C9EE4E-EC70-4D37-A66B-D6F618F46F08}" type="slidenum">
              <a:rPr lang="en-US" altLang="zh-CN"/>
              <a:pPr>
                <a:defRPr/>
              </a:pPr>
              <a:t>‹#›</a:t>
            </a:fld>
            <a:endParaRPr lang="en-US" altLang="zh-CN"/>
          </a:p>
        </p:txBody>
      </p:sp>
    </p:spTree>
    <p:extLst>
      <p:ext uri="{BB962C8B-B14F-4D97-AF65-F5344CB8AC3E}">
        <p14:creationId xmlns:p14="http://schemas.microsoft.com/office/powerpoint/2010/main" val="887146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718657D0-A3A6-4B52-9941-0541DA7B9597}" type="datetime1">
              <a:rPr lang="en-US" altLang="zh-CN" smtClean="0"/>
              <a:t>10/17/2018</a:t>
            </a:fld>
            <a:endParaRPr lang="en-US" altLang="zh-CN"/>
          </a:p>
        </p:txBody>
      </p:sp>
      <p:sp>
        <p:nvSpPr>
          <p:cNvPr id="6"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7"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A7349552-9E86-40BA-BB76-6AF380E98096}" type="slidenum">
              <a:rPr lang="en-US" altLang="zh-CN"/>
              <a:pPr>
                <a:defRPr/>
              </a:pPr>
              <a:t>‹#›</a:t>
            </a:fld>
            <a:endParaRPr lang="en-US" altLang="zh-CN"/>
          </a:p>
        </p:txBody>
      </p:sp>
    </p:spTree>
    <p:extLst>
      <p:ext uri="{BB962C8B-B14F-4D97-AF65-F5344CB8AC3E}">
        <p14:creationId xmlns:p14="http://schemas.microsoft.com/office/powerpoint/2010/main" val="1045119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DF9ED767-0375-4F10-BA29-DBA4D26D09D4}" type="datetime1">
              <a:rPr lang="en-US" altLang="zh-CN" smtClean="0"/>
              <a:t>10/17/2018</a:t>
            </a:fld>
            <a:endParaRPr lang="en-US" altLang="zh-CN"/>
          </a:p>
        </p:txBody>
      </p:sp>
      <p:sp>
        <p:nvSpPr>
          <p:cNvPr id="8"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9"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8332B435-452C-46F0-B35C-DE09B6952306}" type="slidenum">
              <a:rPr lang="en-US" altLang="zh-CN"/>
              <a:pPr>
                <a:defRPr/>
              </a:pPr>
              <a:t>‹#›</a:t>
            </a:fld>
            <a:endParaRPr lang="en-US" altLang="zh-CN"/>
          </a:p>
        </p:txBody>
      </p:sp>
    </p:spTree>
    <p:extLst>
      <p:ext uri="{BB962C8B-B14F-4D97-AF65-F5344CB8AC3E}">
        <p14:creationId xmlns:p14="http://schemas.microsoft.com/office/powerpoint/2010/main" val="3519087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E9F7BB3B-E7F4-4697-972C-4CFE79003B92}" type="datetime1">
              <a:rPr lang="en-US" altLang="zh-CN" smtClean="0"/>
              <a:t>10/17/2018</a:t>
            </a:fld>
            <a:endParaRPr lang="en-US" altLang="zh-CN"/>
          </a:p>
        </p:txBody>
      </p:sp>
      <p:sp>
        <p:nvSpPr>
          <p:cNvPr id="4"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5"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DF727D4D-66B5-4186-8A9F-46E11EE93319}" type="slidenum">
              <a:rPr lang="en-US" altLang="zh-CN"/>
              <a:pPr>
                <a:defRPr/>
              </a:pPr>
              <a:t>‹#›</a:t>
            </a:fld>
            <a:endParaRPr lang="en-US" altLang="zh-CN"/>
          </a:p>
        </p:txBody>
      </p:sp>
    </p:spTree>
    <p:extLst>
      <p:ext uri="{BB962C8B-B14F-4D97-AF65-F5344CB8AC3E}">
        <p14:creationId xmlns:p14="http://schemas.microsoft.com/office/powerpoint/2010/main" val="391449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3EB8B78C-D6F3-4A46-A031-3E8B4D681A16}" type="datetime1">
              <a:rPr lang="en-US" altLang="zh-CN" smtClean="0"/>
              <a:t>10/17/2018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8A95AA46-F42F-4CE5-B691-8042ED20FED2}" type="datetime1">
              <a:rPr lang="en-US" altLang="zh-CN" smtClean="0"/>
              <a:t>10/17/2018</a:t>
            </a:fld>
            <a:endParaRPr lang="en-US" altLang="zh-CN"/>
          </a:p>
        </p:txBody>
      </p:sp>
      <p:sp>
        <p:nvSpPr>
          <p:cNvPr id="3"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4"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2EA3EB6C-5E4D-4991-A695-DB7F3F150BF7}" type="slidenum">
              <a:rPr lang="en-US" altLang="zh-CN"/>
              <a:pPr>
                <a:defRPr/>
              </a:pPr>
              <a:t>‹#›</a:t>
            </a:fld>
            <a:endParaRPr lang="en-US" altLang="zh-CN"/>
          </a:p>
        </p:txBody>
      </p:sp>
    </p:spTree>
    <p:extLst>
      <p:ext uri="{BB962C8B-B14F-4D97-AF65-F5344CB8AC3E}">
        <p14:creationId xmlns:p14="http://schemas.microsoft.com/office/powerpoint/2010/main" val="28580551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142C1332-31A4-4550-8AAF-BAF6DB30E9B5}" type="datetime1">
              <a:rPr lang="en-US" altLang="zh-CN" smtClean="0"/>
              <a:t>10/17/2018</a:t>
            </a:fld>
            <a:endParaRPr lang="en-US" altLang="zh-CN"/>
          </a:p>
        </p:txBody>
      </p:sp>
      <p:sp>
        <p:nvSpPr>
          <p:cNvPr id="6"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7"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CFA6C26F-3CA3-499D-AE82-31EA0474BD21}" type="slidenum">
              <a:rPr lang="en-US" altLang="zh-CN"/>
              <a:pPr>
                <a:defRPr/>
              </a:pPr>
              <a:t>‹#›</a:t>
            </a:fld>
            <a:endParaRPr lang="en-US" altLang="zh-CN"/>
          </a:p>
        </p:txBody>
      </p:sp>
    </p:spTree>
    <p:extLst>
      <p:ext uri="{BB962C8B-B14F-4D97-AF65-F5344CB8AC3E}">
        <p14:creationId xmlns:p14="http://schemas.microsoft.com/office/powerpoint/2010/main" val="2593122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1B7E5B64-916E-461A-B693-C8C8D49846D1}" type="datetime1">
              <a:rPr lang="en-US" altLang="zh-CN" smtClean="0"/>
              <a:t>10/17/2018</a:t>
            </a:fld>
            <a:endParaRPr lang="en-US" altLang="zh-CN"/>
          </a:p>
        </p:txBody>
      </p:sp>
      <p:sp>
        <p:nvSpPr>
          <p:cNvPr id="6"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7"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E78B0F61-C179-4D16-8728-570673D527BC}" type="slidenum">
              <a:rPr lang="en-US" altLang="zh-CN"/>
              <a:pPr>
                <a:defRPr/>
              </a:pPr>
              <a:t>‹#›</a:t>
            </a:fld>
            <a:endParaRPr lang="en-US" altLang="zh-CN"/>
          </a:p>
        </p:txBody>
      </p:sp>
    </p:spTree>
    <p:extLst>
      <p:ext uri="{BB962C8B-B14F-4D97-AF65-F5344CB8AC3E}">
        <p14:creationId xmlns:p14="http://schemas.microsoft.com/office/powerpoint/2010/main" val="903240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6786DDED-4761-4B06-ABBB-B9B37CD16A9A}" type="datetime1">
              <a:rPr lang="en-US" altLang="zh-CN" smtClean="0"/>
              <a:t>10/17/2018</a:t>
            </a:fld>
            <a:endParaRPr lang="en-US" altLang="zh-CN"/>
          </a:p>
        </p:txBody>
      </p:sp>
      <p:sp>
        <p:nvSpPr>
          <p:cNvPr id="5"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6"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05C93EE7-62DF-49D9-BCB0-16FA925DD8B5}" type="slidenum">
              <a:rPr lang="en-US" altLang="zh-CN"/>
              <a:pPr>
                <a:defRPr/>
              </a:pPr>
              <a:t>‹#›</a:t>
            </a:fld>
            <a:endParaRPr lang="en-US" altLang="zh-CN"/>
          </a:p>
        </p:txBody>
      </p:sp>
    </p:spTree>
    <p:extLst>
      <p:ext uri="{BB962C8B-B14F-4D97-AF65-F5344CB8AC3E}">
        <p14:creationId xmlns:p14="http://schemas.microsoft.com/office/powerpoint/2010/main" val="35778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C69B16C2-1701-422A-8CE4-57A9F48CD345}" type="datetime1">
              <a:rPr lang="en-US" altLang="zh-CN" smtClean="0"/>
              <a:t>10/17/2018</a:t>
            </a:fld>
            <a:endParaRPr lang="en-US" altLang="zh-CN"/>
          </a:p>
        </p:txBody>
      </p:sp>
      <p:sp>
        <p:nvSpPr>
          <p:cNvPr id="5"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6"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B80C2943-5B8F-4655-AD93-2ED3BA88B529}" type="slidenum">
              <a:rPr lang="en-US" altLang="zh-CN"/>
              <a:pPr>
                <a:defRPr/>
              </a:pPr>
              <a:t>‹#›</a:t>
            </a:fld>
            <a:endParaRPr lang="en-US" altLang="zh-CN"/>
          </a:p>
        </p:txBody>
      </p:sp>
    </p:spTree>
    <p:extLst>
      <p:ext uri="{BB962C8B-B14F-4D97-AF65-F5344CB8AC3E}">
        <p14:creationId xmlns:p14="http://schemas.microsoft.com/office/powerpoint/2010/main" val="149347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752600"/>
            <a:ext cx="38100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752600"/>
            <a:ext cx="3810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4D62A98C-2E59-4DB8-A0F6-365D8D63C513}" type="datetime1">
              <a:rPr lang="en-US" altLang="zh-CN" smtClean="0"/>
              <a:t>10/17/2018</a:t>
            </a:fld>
            <a:endParaRPr lang="zh-CN" altLang="zh-CN"/>
          </a:p>
        </p:txBody>
      </p:sp>
      <p:sp>
        <p:nvSpPr>
          <p:cNvPr id="6" name="Footer Placeholder 4"/>
          <p:cNvSpPr>
            <a:spLocks noGrp="1"/>
          </p:cNvSpPr>
          <p:nvPr>
            <p:ph type="ftr" sz="quarter" idx="11"/>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r>
              <a:rPr lang="en-US" altLang="zh-CN" smtClean="0"/>
              <a:t>J. Leskovec, A. Rajaraman, J. Ullman: Mining of Massive Datasets, http://www.mmds.org</a:t>
            </a:r>
            <a:endParaRPr lang="zh-CN" altLang="zh-CN"/>
          </a:p>
        </p:txBody>
      </p:sp>
      <p:sp>
        <p:nvSpPr>
          <p:cNvPr id="7" name="Slide Number Placeholder 5"/>
          <p:cNvSpPr>
            <a:spLocks noGrp="1"/>
          </p:cNvSpPr>
          <p:nvPr>
            <p:ph type="sldNum" sz="quarter" idx="12"/>
          </p:nvPr>
        </p:nvSpPr>
        <p:spPr/>
        <p:txBody>
          <a:bodyPr/>
          <a:lstStyle>
            <a:lvl1pPr defTabSz="914400">
              <a:defRPr>
                <a:latin typeface="Lucida Sans" pitchFamily="34" charset="0"/>
                <a:ea typeface="Arial Unicode MS" pitchFamily="34" charset="-122"/>
                <a:cs typeface="Arial Unicode MS" pitchFamily="34" charset="-122"/>
              </a:defRPr>
            </a:lvl1pPr>
          </a:lstStyle>
          <a:p>
            <a:pPr>
              <a:defRPr/>
            </a:pPr>
            <a:fld id="{A5C851D2-FFCA-47A2-9F67-CD7C2A2B271F}" type="slidenum">
              <a:rPr lang="en-US" altLang="zh-CN"/>
              <a:pPr>
                <a:defRPr/>
              </a:pPr>
              <a:t>‹#›</a:t>
            </a:fld>
            <a:endParaRPr lang="en-US" altLang="zh-CN"/>
          </a:p>
        </p:txBody>
      </p:sp>
    </p:spTree>
    <p:extLst>
      <p:ext uri="{BB962C8B-B14F-4D97-AF65-F5344CB8AC3E}">
        <p14:creationId xmlns:p14="http://schemas.microsoft.com/office/powerpoint/2010/main" val="3114128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5"/>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J. Leskovec, A. Rajaraman, J. Ullman: Mining of Massive Datasets, http://www.mmds.org</a:t>
            </a:r>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F7B5735-E251-4BCB-B051-B44079DA5D1A}" type="datetime1">
              <a:rPr lang="en-US" altLang="zh-CN" smtClean="0">
                <a:solidFill>
                  <a:prstClr val="black">
                    <a:tint val="75000"/>
                  </a:prstClr>
                </a:solidFill>
              </a:rPr>
              <a:t>10/17/2018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96170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J. Leskovec, A. Rajaraman, J. Ullman: Mining of Massive Datasets, http://www.mmds.org</a:t>
            </a:r>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0833976-4276-4C76-B9C4-E59E31FA2FBF}" type="datetime1">
              <a:rPr lang="en-US" altLang="zh-CN" smtClean="0">
                <a:solidFill>
                  <a:prstClr val="black">
                    <a:tint val="75000"/>
                  </a:prstClr>
                </a:solidFill>
              </a:rPr>
              <a:t>10/17/2018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00910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001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J. Leskovec, A. Rajaraman, J. Ullman: Mining of Massive Datasets, http://www.mmds.org</a:t>
            </a:r>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24F75B9-41C5-4BB9-BB65-29E33229E428}" type="datetime1">
              <a:rPr lang="en-US" altLang="zh-CN" smtClean="0">
                <a:solidFill>
                  <a:prstClr val="black">
                    <a:tint val="75000"/>
                  </a:prstClr>
                </a:solidFill>
              </a:rPr>
              <a:t>10/17/2018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87759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J. Leskovec, A. Rajaraman, J. Ullman: Mining of Massive Datasets, http://www.mmds.org</a:t>
            </a:r>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E7293A6-111C-425E-AD8C-B20529D312F2}" type="datetime1">
              <a:rPr lang="en-US" altLang="zh-CN" smtClean="0">
                <a:solidFill>
                  <a:prstClr val="black">
                    <a:tint val="75000"/>
                  </a:prstClr>
                </a:solidFill>
              </a:rPr>
              <a:t>10/17/2018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6815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1BFEABA8-0B8E-4E8E-AA67-15AFE8220009}" type="datetime1">
              <a:rPr lang="en-US" altLang="zh-CN" smtClean="0"/>
              <a:t>10/17/2018</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J. Leskovec, A. Rajaraman, J. Ullman: Mining of Massive Datasets, http://www.mmds.org</a:t>
            </a:r>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F4FF896-8748-46BF-A175-E2719F4C3282}" type="datetime1">
              <a:rPr lang="en-US" altLang="zh-CN" smtClean="0">
                <a:solidFill>
                  <a:prstClr val="black">
                    <a:tint val="75000"/>
                  </a:prstClr>
                </a:solidFill>
              </a:rPr>
              <a:t>10/17/2018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66535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2"/>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67328B7-9733-4FF5-995F-1B9C3034FD5F}" type="datetime1">
              <a:rPr lang="en-US" altLang="zh-CN" smtClean="0">
                <a:solidFill>
                  <a:prstClr val="black">
                    <a:tint val="75000"/>
                  </a:prstClr>
                </a:solidFill>
              </a:rPr>
              <a:pPr/>
              <a:t>10/17/2018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493726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6AD0AFD-D209-43E6-B637-7E858580F30D}" type="datetime1">
              <a:rPr lang="en-US" altLang="zh-CN" smtClean="0">
                <a:solidFill>
                  <a:prstClr val="black">
                    <a:tint val="75000"/>
                  </a:prstClr>
                </a:solidFill>
              </a:rPr>
              <a:pPr/>
              <a:t>10/17/2018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34019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001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5BBD81A-42B0-4126-8CDC-DE553D69CF8D}" type="datetime1">
              <a:rPr lang="en-US" altLang="zh-CN" smtClean="0">
                <a:solidFill>
                  <a:prstClr val="black">
                    <a:tint val="75000"/>
                  </a:prstClr>
                </a:solidFill>
              </a:rPr>
              <a:pPr/>
              <a:t>10/17/2018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41006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8432AEF-0185-45B2-9D38-DEC56710B80E}" type="datetime1">
              <a:rPr lang="en-US" altLang="zh-CN" smtClean="0">
                <a:solidFill>
                  <a:prstClr val="black">
                    <a:tint val="75000"/>
                  </a:prstClr>
                </a:solidFill>
              </a:rPr>
              <a:pPr/>
              <a:t>10/17/2018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801589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8E6C6B2-3B39-4501-B09F-FB0C0C5F446A}" type="datetime1">
              <a:rPr lang="en-US" altLang="zh-CN" smtClean="0">
                <a:solidFill>
                  <a:prstClr val="black">
                    <a:tint val="75000"/>
                  </a:prstClr>
                </a:solidFill>
              </a:rPr>
              <a:pPr/>
              <a:t>10/17/2018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64119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4DC3312-8384-4738-B079-3F603737F9C5}" type="datetime1">
              <a:rPr lang="en-US" altLang="zh-CN" smtClean="0"/>
              <a:t>10/17/2018</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1"/>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41"/>
            <a:ext cx="4040188" cy="43774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31" y="1295401"/>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31" y="2023341"/>
            <a:ext cx="4041775" cy="43774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64B8AE9-2A22-4C2D-8627-D2ADFD7DDDE0}" type="datetime1">
              <a:rPr lang="en-US" altLang="zh-CN" smtClean="0"/>
              <a:t>10/17/2018</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4F19C46-84C3-414A-9F91-0624879BE2A9}" type="datetime1">
              <a:rPr lang="en-US" altLang="zh-CN" smtClean="0"/>
              <a:t>10/17/2018</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28B29-2D67-44D7-8693-44F3136BB7BB}" type="datetime1">
              <a:rPr lang="en-US" altLang="zh-CN" smtClean="0"/>
              <a:t>10/17/2018</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9" y="1743135"/>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9"/>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74D11C2-726E-4012-85B3-233F1F821910}" type="datetime1">
              <a:rPr lang="en-US" altLang="zh-CN" smtClean="0"/>
              <a:t>10/17/2018</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11"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488EBE58-F7C4-4F10-8C7C-712695B417A2}" type="datetime1">
              <a:rPr lang="en-US" altLang="zh-CN" smtClean="0"/>
              <a:t>10/17/2018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jp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2.jp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6" y="5"/>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4"/>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608769C9-B89C-4D6C-B206-9573CC5C25EC}" type="datetime1">
              <a:rPr lang="en-US" altLang="zh-CN" smtClean="0"/>
              <a:t>10/17/2018</a:t>
            </a:fld>
            <a:endParaRPr lang="en-US"/>
          </a:p>
        </p:txBody>
      </p:sp>
      <p:sp>
        <p:nvSpPr>
          <p:cNvPr id="5" name="Footer Placeholder 4"/>
          <p:cNvSpPr>
            <a:spLocks noGrp="1"/>
          </p:cNvSpPr>
          <p:nvPr>
            <p:ph type="ftr" sz="quarter" idx="3"/>
          </p:nvPr>
        </p:nvSpPr>
        <p:spPr>
          <a:xfrm>
            <a:off x="2640602"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sldNum="0"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051"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defTabSz="457200">
              <a:defRPr sz="1200">
                <a:solidFill>
                  <a:srgbClr val="898989"/>
                </a:solidFill>
                <a:latin typeface="Calibri" pitchFamily="34" charset="0"/>
                <a:ea typeface="宋体"/>
                <a:cs typeface="Arial" charset="0"/>
              </a:defRPr>
            </a:lvl1pPr>
          </a:lstStyle>
          <a:p>
            <a:pPr fontAlgn="base">
              <a:spcBef>
                <a:spcPct val="0"/>
              </a:spcBef>
              <a:spcAft>
                <a:spcPct val="0"/>
              </a:spcAft>
              <a:defRPr/>
            </a:pPr>
            <a:fld id="{C4804699-5784-4838-BE81-B99401DAE3F3}" type="datetime1">
              <a:rPr lang="en-US" altLang="zh-CN" smtClean="0"/>
              <a:t>10/17/2018</a:t>
            </a:fld>
            <a:endParaRPr lang="en-US" altLang="zh-CN"/>
          </a:p>
        </p:txBody>
      </p:sp>
      <p:sp>
        <p:nvSpPr>
          <p:cNvPr id="5" name="Footer Placeholder 4"/>
          <p:cNvSpPr>
            <a:spLocks noGrp="1"/>
          </p:cNvSpPr>
          <p:nvPr>
            <p:ph type="ftr" sz="quarter" idx="3"/>
          </p:nvPr>
        </p:nvSpPr>
        <p:spPr>
          <a:xfrm>
            <a:off x="3124200" y="6356352"/>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a:defRPr sz="1200">
                <a:solidFill>
                  <a:srgbClr val="898989"/>
                </a:solidFill>
                <a:latin typeface="Calibri" pitchFamily="34" charset="0"/>
                <a:ea typeface="宋体"/>
                <a:cs typeface="Arial" charset="0"/>
              </a:defRPr>
            </a:lvl1pPr>
          </a:lstStyle>
          <a:p>
            <a:pPr fontAlgn="base">
              <a:spcBef>
                <a:spcPct val="0"/>
              </a:spcBef>
              <a:spcAft>
                <a:spcPct val="0"/>
              </a:spcAft>
              <a:defRPr/>
            </a:pPr>
            <a:r>
              <a:rPr lang="en-US" altLang="zh-CN" smtClean="0"/>
              <a:t>J. Leskovec, A. Rajaraman, J. Ullman: Mining of Massive Datasets, http://www.mmds.org</a:t>
            </a:r>
            <a:endParaRPr lang="zh-CN" altLang="zh-CN"/>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a:defRPr sz="1200">
                <a:solidFill>
                  <a:srgbClr val="898989"/>
                </a:solidFill>
                <a:latin typeface="Calibri" pitchFamily="34" charset="0"/>
                <a:ea typeface="宋体"/>
                <a:cs typeface="Arial" charset="0"/>
              </a:defRPr>
            </a:lvl1pPr>
          </a:lstStyle>
          <a:p>
            <a:pPr fontAlgn="base">
              <a:spcBef>
                <a:spcPct val="0"/>
              </a:spcBef>
              <a:spcAft>
                <a:spcPct val="0"/>
              </a:spcAft>
              <a:defRPr/>
            </a:pPr>
            <a:fld id="{8C8F4186-81CE-4E60-B599-EF9611C9136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66954200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88105" y="140207"/>
            <a:ext cx="739378" cy="1030224"/>
          </a:xfrm>
          <a:prstGeom prst="rect">
            <a:avLst/>
          </a:prstGeom>
          <a:blipFill>
            <a:blip r:embed="rId7"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a:xfrm>
            <a:off x="2645917" y="195246"/>
            <a:ext cx="3852164" cy="492443"/>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a:xfrm>
            <a:off x="231140" y="1900089"/>
            <a:ext cx="7995920" cy="400110"/>
          </a:xfrm>
          <a:prstGeom prst="rect">
            <a:avLst/>
          </a:prstGeom>
        </p:spPr>
        <p:txBody>
          <a:bodyPr wrap="square" lIns="0" tIns="0" rIns="0" bIns="0">
            <a:spAutoFit/>
          </a:bodyPr>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3"/>
            <a:ext cx="2926080" cy="1107996"/>
          </a:xfrm>
          <a:prstGeom prst="rect">
            <a:avLst/>
          </a:prstGeom>
        </p:spPr>
        <p:txBody>
          <a:bodyPr wrap="square" lIns="0" tIns="0" rIns="0" bIns="0">
            <a:spAutoFit/>
          </a:bodyPr>
          <a:lstStyle>
            <a:lvl1pPr algn="ctr">
              <a:defRPr>
                <a:solidFill>
                  <a:schemeClr val="tx1">
                    <a:tint val="75000"/>
                  </a:schemeClr>
                </a:solidFill>
              </a:defRPr>
            </a:lvl1pPr>
          </a:lstStyle>
          <a:p>
            <a:r>
              <a:rPr lang="en-US" smtClean="0">
                <a:solidFill>
                  <a:prstClr val="black">
                    <a:tint val="75000"/>
                  </a:prstClr>
                </a:solidFill>
              </a:rPr>
              <a:t>J. Leskovec, A. Rajaraman, J. Ullman: Mining of Massive Datasets, http://www.mmds.org</a:t>
            </a:r>
            <a:endParaRPr>
              <a:solidFill>
                <a:prstClr val="black">
                  <a:tint val="75000"/>
                </a:prstClr>
              </a:solidFill>
            </a:endParaRPr>
          </a:p>
        </p:txBody>
      </p:sp>
      <p:sp>
        <p:nvSpPr>
          <p:cNvPr id="5" name="Holder 5"/>
          <p:cNvSpPr>
            <a:spLocks noGrp="1"/>
          </p:cNvSpPr>
          <p:nvPr>
            <p:ph type="dt" sz="half" idx="6"/>
          </p:nvPr>
        </p:nvSpPr>
        <p:spPr>
          <a:xfrm>
            <a:off x="457200" y="6377945"/>
            <a:ext cx="2103120" cy="276999"/>
          </a:xfrm>
          <a:prstGeom prst="rect">
            <a:avLst/>
          </a:prstGeom>
        </p:spPr>
        <p:txBody>
          <a:bodyPr wrap="square" lIns="0" tIns="0" rIns="0" bIns="0">
            <a:spAutoFit/>
          </a:bodyPr>
          <a:lstStyle>
            <a:lvl1pPr algn="l">
              <a:defRPr>
                <a:solidFill>
                  <a:schemeClr val="tx1">
                    <a:tint val="75000"/>
                  </a:schemeClr>
                </a:solidFill>
              </a:defRPr>
            </a:lvl1pPr>
          </a:lstStyle>
          <a:p>
            <a:fld id="{8A6D6F51-F04D-4345-BDD0-369248320CA2}" type="datetime1">
              <a:rPr lang="en-US" altLang="zh-CN" smtClean="0">
                <a:solidFill>
                  <a:prstClr val="black">
                    <a:tint val="75000"/>
                  </a:prstClr>
                </a:solidFill>
              </a:rPr>
              <a:t>10/17/2018</a:t>
            </a:fld>
            <a:endParaRPr lang="en-US">
              <a:solidFill>
                <a:prstClr val="black">
                  <a:tint val="75000"/>
                </a:prstClr>
              </a:solidFill>
            </a:endParaRPr>
          </a:p>
        </p:txBody>
      </p:sp>
      <p:sp>
        <p:nvSpPr>
          <p:cNvPr id="6" name="Holder 6"/>
          <p:cNvSpPr>
            <a:spLocks noGrp="1"/>
          </p:cNvSpPr>
          <p:nvPr>
            <p:ph type="sldNum" sz="quarter" idx="7"/>
          </p:nvPr>
        </p:nvSpPr>
        <p:spPr>
          <a:xfrm>
            <a:off x="6583680" y="637794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2479863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88105" y="140207"/>
            <a:ext cx="739378" cy="103022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645917" y="195243"/>
            <a:ext cx="3852164" cy="492443"/>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a:xfrm>
            <a:off x="231140" y="1900089"/>
            <a:ext cx="7995920" cy="400110"/>
          </a:xfrm>
          <a:prstGeom prst="rect">
            <a:avLst/>
          </a:prstGeom>
        </p:spPr>
        <p:txBody>
          <a:bodyPr wrap="square" lIns="0" tIns="0" rIns="0" bIns="0">
            <a:spAutoFit/>
          </a:bodyPr>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2"/>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4B7C2233-EF19-4375-8CFC-44A934F776E2}" type="datetime1">
              <a:rPr lang="en-US" altLang="zh-CN" smtClean="0">
                <a:solidFill>
                  <a:prstClr val="black">
                    <a:tint val="75000"/>
                  </a:prstClr>
                </a:solidFill>
              </a:rPr>
              <a:pPr/>
              <a:t>10/17/2018</a:t>
            </a:fld>
            <a:endParaRPr lang="en-US">
              <a:solidFill>
                <a:prstClr val="black">
                  <a:tint val="75000"/>
                </a:prstClr>
              </a:solidFill>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2745021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it.ly/Shh0R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lucene.apache.org/hadoop/"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labs.google.com/papers/gfs.html" TargetMode="External"/><Relationship Id="rId2" Type="http://schemas.openxmlformats.org/officeDocument/2006/relationships/hyperlink" Target="http://labs.google.com/papers/mapreduce.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iki.apache.org/lucene-hadoop/GettingStartedWithHadoop" TargetMode="External"/><Relationship Id="rId7" Type="http://schemas.openxmlformats.org/officeDocument/2006/relationships/hyperlink" Target="http://lucene.apache.org/hadoop/docs/api/" TargetMode="External"/><Relationship Id="rId2" Type="http://schemas.openxmlformats.org/officeDocument/2006/relationships/hyperlink" Target="http://wiki.apache.org/lucene-hadoop/" TargetMode="External"/><Relationship Id="rId1" Type="http://schemas.openxmlformats.org/officeDocument/2006/relationships/slideLayout" Target="../slideLayouts/slideLayout2.xml"/><Relationship Id="rId6" Type="http://schemas.openxmlformats.org/officeDocument/2006/relationships/hyperlink" Target="http://wiki.apache.org/lucene-hadoop/EclipseEnvironment" TargetMode="External"/><Relationship Id="rId5" Type="http://schemas.openxmlformats.org/officeDocument/2006/relationships/hyperlink" Target="http://wiki.apache.org/lucene-hadoop/HadoopMapRedClasses" TargetMode="External"/><Relationship Id="rId4" Type="http://schemas.openxmlformats.org/officeDocument/2006/relationships/hyperlink" Target="http://wiki.apache.org/lucene-hadoop/HadoopMapReduce"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people.apache.org/dist/lucene/hadoop/nightly/" TargetMode="External"/><Relationship Id="rId2" Type="http://schemas.openxmlformats.org/officeDocument/2006/relationships/hyperlink" Target="http://www.apache.org/dyn/closer.cgi/lucene/hadoop/" TargetMode="External"/><Relationship Id="rId1" Type="http://schemas.openxmlformats.org/officeDocument/2006/relationships/slideLayout" Target="../slideLayouts/slideLayout2.xml"/><Relationship Id="rId4" Type="http://schemas.openxmlformats.org/officeDocument/2006/relationships/hyperlink" Target="http://lucene.apache.org/hadoop/version_control.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95288" y="2636839"/>
            <a:ext cx="8229600" cy="1143000"/>
          </a:xfrm>
        </p:spPr>
        <p:txBody>
          <a:bodyPr/>
          <a:lstStyle/>
          <a:p>
            <a:pPr eaLnBrk="1" hangingPunct="1"/>
            <a:r>
              <a:rPr lang="zh-CN" altLang="en-US" dirty="0" smtClean="0">
                <a:latin typeface="+mn-ea"/>
                <a:ea typeface="+mn-ea"/>
              </a:rPr>
              <a:t>大数据</a:t>
            </a:r>
            <a:endParaRPr lang="en-US" altLang="zh-CN" dirty="0" smtClean="0">
              <a:latin typeface="+mn-ea"/>
              <a:ea typeface="+mn-ea"/>
            </a:endParaRPr>
          </a:p>
        </p:txBody>
      </p:sp>
      <p:sp>
        <p:nvSpPr>
          <p:cNvPr id="2" name="矩形 1"/>
          <p:cNvSpPr/>
          <p:nvPr/>
        </p:nvSpPr>
        <p:spPr>
          <a:xfrm>
            <a:off x="838200" y="5791200"/>
            <a:ext cx="7543800" cy="369332"/>
          </a:xfrm>
          <a:prstGeom prst="rect">
            <a:avLst/>
          </a:prstGeom>
        </p:spPr>
        <p:txBody>
          <a:bodyPr wrap="square">
            <a:spAutoFit/>
          </a:bodyPr>
          <a:lstStyle/>
          <a:p>
            <a:r>
              <a:rPr lang="en-US" altLang="zh-CN" dirty="0">
                <a:solidFill>
                  <a:prstClr val="black"/>
                </a:solidFill>
              </a:rPr>
              <a:t>http://www.xuetangx.com/courses/course-v1:TsinghuaX+64100033X+SP/about</a:t>
            </a:r>
            <a:endParaRPr lang="zh-CN" altLang="en-US" dirty="0">
              <a:solidFill>
                <a:prstClr val="black"/>
              </a:solidFill>
            </a:endParaRPr>
          </a:p>
        </p:txBody>
      </p:sp>
      <p:sp>
        <p:nvSpPr>
          <p:cNvPr id="3" name="矩形 2"/>
          <p:cNvSpPr/>
          <p:nvPr/>
        </p:nvSpPr>
        <p:spPr>
          <a:xfrm>
            <a:off x="1746504" y="5421868"/>
            <a:ext cx="7431024" cy="369332"/>
          </a:xfrm>
          <a:prstGeom prst="rect">
            <a:avLst/>
          </a:prstGeom>
        </p:spPr>
        <p:txBody>
          <a:bodyPr wrap="square">
            <a:spAutoFit/>
          </a:bodyPr>
          <a:lstStyle/>
          <a:p>
            <a:r>
              <a:rPr lang="zh-CN" altLang="en-US" dirty="0">
                <a:solidFill>
                  <a:prstClr val="black"/>
                </a:solidFill>
              </a:rPr>
              <a:t>大数据系统基础（自主模式）</a:t>
            </a:r>
            <a:r>
              <a:rPr lang="en-US" altLang="zh-CN" dirty="0" smtClean="0">
                <a:solidFill>
                  <a:prstClr val="black"/>
                </a:solidFill>
              </a:rPr>
              <a:t>- </a:t>
            </a:r>
            <a:r>
              <a:rPr lang="zh-CN" altLang="en-US" dirty="0" smtClean="0">
                <a:solidFill>
                  <a:prstClr val="black"/>
                </a:solidFill>
              </a:rPr>
              <a:t>清华大学 </a:t>
            </a:r>
            <a:r>
              <a:rPr lang="en-US" altLang="zh-CN" dirty="0" smtClean="0">
                <a:solidFill>
                  <a:prstClr val="black"/>
                </a:solidFill>
              </a:rPr>
              <a:t>- </a:t>
            </a:r>
            <a:r>
              <a:rPr lang="zh-CN" altLang="en-US" dirty="0" smtClean="0">
                <a:solidFill>
                  <a:prstClr val="black"/>
                </a:solidFill>
              </a:rPr>
              <a:t>王</a:t>
            </a:r>
            <a:r>
              <a:rPr lang="zh-CN" altLang="en-US" dirty="0">
                <a:solidFill>
                  <a:prstClr val="black"/>
                </a:solidFill>
              </a:rPr>
              <a:t>建民、徐葳、陈康等</a:t>
            </a:r>
          </a:p>
        </p:txBody>
      </p:sp>
    </p:spTree>
    <p:extLst>
      <p:ext uri="{BB962C8B-B14F-4D97-AF65-F5344CB8AC3E}">
        <p14:creationId xmlns:p14="http://schemas.microsoft.com/office/powerpoint/2010/main" val="2018362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22" y="762002"/>
            <a:ext cx="8972550" cy="516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569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50421"/>
            <a:ext cx="8610600" cy="3276600"/>
          </a:xfrm>
        </p:spPr>
        <p:txBody>
          <a:bodyPr anchor="b">
            <a:normAutofit/>
          </a:bodyPr>
          <a:lstStyle/>
          <a:p>
            <a:r>
              <a:rPr lang="en-US" sz="5400" dirty="0" smtClean="0"/>
              <a:t>MapReduce</a:t>
            </a:r>
            <a:endParaRPr lang="en-US" sz="5400" dirty="0"/>
          </a:p>
        </p:txBody>
      </p:sp>
      <p:sp>
        <p:nvSpPr>
          <p:cNvPr id="7" name="TextBox 6"/>
          <p:cNvSpPr txBox="1"/>
          <p:nvPr/>
        </p:nvSpPr>
        <p:spPr>
          <a:xfrm>
            <a:off x="762000" y="5257801"/>
            <a:ext cx="6705600" cy="1631216"/>
          </a:xfrm>
          <a:prstGeom prst="rect">
            <a:avLst/>
          </a:prstGeom>
          <a:noFill/>
        </p:spPr>
        <p:txBody>
          <a:bodyPr wrap="square" rtlCol="0">
            <a:spAutoFit/>
          </a:bodyPr>
          <a:lstStyle/>
          <a:p>
            <a:r>
              <a:rPr lang="en-US" sz="2400" dirty="0" smtClean="0"/>
              <a:t>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extLst>
      <p:ext uri="{BB962C8B-B14F-4D97-AF65-F5344CB8AC3E}">
        <p14:creationId xmlns:p14="http://schemas.microsoft.com/office/powerpoint/2010/main" val="20847851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endParaRPr lang="en-US" dirty="0"/>
          </a:p>
        </p:txBody>
      </p:sp>
      <p:sp>
        <p:nvSpPr>
          <p:cNvPr id="3" name="Content Placeholder 2"/>
          <p:cNvSpPr>
            <a:spLocks noGrp="1"/>
          </p:cNvSpPr>
          <p:nvPr>
            <p:ph idx="1"/>
          </p:nvPr>
        </p:nvSpPr>
        <p:spPr/>
        <p:txBody>
          <a:bodyPr>
            <a:normAutofit/>
          </a:bodyPr>
          <a:lstStyle/>
          <a:p>
            <a:r>
              <a:rPr lang="en-US" dirty="0" smtClean="0">
                <a:solidFill>
                  <a:srgbClr val="FF0066"/>
                </a:solidFill>
              </a:rPr>
              <a:t>Much of the course will be devoted to </a:t>
            </a:r>
            <a:br>
              <a:rPr lang="en-US" dirty="0" smtClean="0">
                <a:solidFill>
                  <a:srgbClr val="FF0066"/>
                </a:solidFill>
              </a:rPr>
            </a:br>
            <a:r>
              <a:rPr lang="en-US" b="1" dirty="0" smtClean="0">
                <a:solidFill>
                  <a:srgbClr val="FF0066"/>
                </a:solidFill>
              </a:rPr>
              <a:t>large scale computing</a:t>
            </a:r>
            <a:r>
              <a:rPr lang="en-US" dirty="0" smtClean="0">
                <a:solidFill>
                  <a:srgbClr val="FF0066"/>
                </a:solidFill>
              </a:rPr>
              <a:t> for </a:t>
            </a:r>
            <a:r>
              <a:rPr lang="en-US" b="1" dirty="0" smtClean="0">
                <a:solidFill>
                  <a:srgbClr val="FF0066"/>
                </a:solidFill>
              </a:rPr>
              <a:t>data mining</a:t>
            </a:r>
          </a:p>
          <a:p>
            <a:r>
              <a:rPr lang="en-US" b="1" dirty="0" smtClean="0">
                <a:solidFill>
                  <a:srgbClr val="0000FF"/>
                </a:solidFill>
              </a:rPr>
              <a:t>Challenges:</a:t>
            </a:r>
          </a:p>
          <a:p>
            <a:pPr lvl="1"/>
            <a:r>
              <a:rPr lang="en-US" dirty="0" smtClean="0"/>
              <a:t>How to distribute computation?</a:t>
            </a:r>
          </a:p>
          <a:p>
            <a:pPr lvl="1"/>
            <a:r>
              <a:rPr lang="en-US" dirty="0" smtClean="0"/>
              <a:t>Distributed/parallel programming is hard</a:t>
            </a:r>
          </a:p>
          <a:p>
            <a:pPr lvl="8"/>
            <a:endParaRPr lang="en-US" dirty="0" smtClean="0"/>
          </a:p>
          <a:p>
            <a:r>
              <a:rPr lang="en-US" b="1" dirty="0" smtClean="0">
                <a:solidFill>
                  <a:srgbClr val="008000"/>
                </a:solidFill>
              </a:rPr>
              <a:t>Map-reduce</a:t>
            </a:r>
            <a:r>
              <a:rPr lang="en-US" dirty="0" smtClean="0">
                <a:solidFill>
                  <a:schemeClr val="accent4"/>
                </a:solidFill>
              </a:rPr>
              <a:t> </a:t>
            </a:r>
            <a:r>
              <a:rPr lang="en-US" dirty="0" smtClean="0"/>
              <a:t>addresses all of the above</a:t>
            </a:r>
          </a:p>
          <a:p>
            <a:pPr lvl="1"/>
            <a:r>
              <a:rPr lang="en-US" dirty="0" smtClean="0"/>
              <a:t>Google’s computational/data manipulation model</a:t>
            </a:r>
          </a:p>
          <a:p>
            <a:pPr lvl="1"/>
            <a:r>
              <a:rPr lang="en-US" dirty="0" smtClean="0"/>
              <a:t>Elegant way to work with big data</a:t>
            </a:r>
          </a:p>
          <a:p>
            <a:endParaRPr lang="en-US" dirty="0"/>
          </a:p>
        </p:txBody>
      </p:sp>
    </p:spTree>
    <p:extLst>
      <p:ext uri="{BB962C8B-B14F-4D97-AF65-F5344CB8AC3E}">
        <p14:creationId xmlns:p14="http://schemas.microsoft.com/office/powerpoint/2010/main" val="3533997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Single Node Architecture</a:t>
            </a:r>
            <a:endParaRPr lang="en-US" dirty="0"/>
          </a:p>
        </p:txBody>
      </p:sp>
      <p:sp>
        <p:nvSpPr>
          <p:cNvPr id="51204" name="Rectangle 4"/>
          <p:cNvSpPr>
            <a:spLocks noChangeArrowheads="1"/>
          </p:cNvSpPr>
          <p:nvPr/>
        </p:nvSpPr>
        <p:spPr bwMode="auto">
          <a:xfrm>
            <a:off x="1905000" y="3505200"/>
            <a:ext cx="1447800" cy="838200"/>
          </a:xfrm>
          <a:prstGeom prst="rect">
            <a:avLst/>
          </a:prstGeom>
          <a:noFill/>
          <a:ln w="9525">
            <a:solidFill>
              <a:schemeClr val="tx1"/>
            </a:solidFill>
            <a:miter lim="800000"/>
            <a:headEnd/>
            <a:tailEnd/>
          </a:ln>
          <a:effectLst/>
        </p:spPr>
        <p:txBody>
          <a:bodyPr wrap="none" anchor="ctr"/>
          <a:lstStyle/>
          <a:p>
            <a:pPr algn="ctr"/>
            <a:r>
              <a:rPr lang="en-US" b="1"/>
              <a:t>Memory</a:t>
            </a:r>
          </a:p>
        </p:txBody>
      </p:sp>
      <p:sp>
        <p:nvSpPr>
          <p:cNvPr id="51206" name="AutoShape 6"/>
          <p:cNvSpPr>
            <a:spLocks noChangeArrowheads="1"/>
          </p:cNvSpPr>
          <p:nvPr/>
        </p:nvSpPr>
        <p:spPr bwMode="auto">
          <a:xfrm>
            <a:off x="1905000" y="4648200"/>
            <a:ext cx="1524000" cy="914400"/>
          </a:xfrm>
          <a:prstGeom prst="can">
            <a:avLst>
              <a:gd name="adj" fmla="val 25000"/>
            </a:avLst>
          </a:prstGeom>
          <a:noFill/>
          <a:ln w="9525">
            <a:solidFill>
              <a:schemeClr val="tx1"/>
            </a:solidFill>
            <a:round/>
            <a:headEnd/>
            <a:tailEnd/>
          </a:ln>
          <a:effectLst/>
        </p:spPr>
        <p:txBody>
          <a:bodyPr wrap="none" anchor="ctr"/>
          <a:lstStyle/>
          <a:p>
            <a:pPr algn="ctr"/>
            <a:r>
              <a:rPr lang="en-US" b="1"/>
              <a:t>Disk</a:t>
            </a:r>
          </a:p>
        </p:txBody>
      </p:sp>
      <p:sp>
        <p:nvSpPr>
          <p:cNvPr id="51207" name="Rectangle 7"/>
          <p:cNvSpPr>
            <a:spLocks noChangeArrowheads="1"/>
          </p:cNvSpPr>
          <p:nvPr/>
        </p:nvSpPr>
        <p:spPr bwMode="auto">
          <a:xfrm>
            <a:off x="1905000" y="2743200"/>
            <a:ext cx="1447800" cy="609600"/>
          </a:xfrm>
          <a:prstGeom prst="rect">
            <a:avLst/>
          </a:prstGeom>
          <a:noFill/>
          <a:ln w="9525">
            <a:solidFill>
              <a:schemeClr val="tx1"/>
            </a:solidFill>
            <a:miter lim="800000"/>
            <a:headEnd/>
            <a:tailEnd/>
          </a:ln>
          <a:effectLst/>
        </p:spPr>
        <p:txBody>
          <a:bodyPr wrap="none" anchor="ctr"/>
          <a:lstStyle/>
          <a:p>
            <a:pPr algn="ctr"/>
            <a:r>
              <a:rPr lang="en-US" b="1"/>
              <a:t>CPU</a:t>
            </a:r>
          </a:p>
        </p:txBody>
      </p:sp>
      <p:sp>
        <p:nvSpPr>
          <p:cNvPr id="51208" name="Rectangle 8"/>
          <p:cNvSpPr>
            <a:spLocks noChangeArrowheads="1"/>
          </p:cNvSpPr>
          <p:nvPr/>
        </p:nvSpPr>
        <p:spPr bwMode="auto">
          <a:xfrm>
            <a:off x="1447800" y="2438400"/>
            <a:ext cx="2362200" cy="3429000"/>
          </a:xfrm>
          <a:prstGeom prst="rect">
            <a:avLst/>
          </a:prstGeom>
          <a:noFill/>
          <a:ln w="9525">
            <a:solidFill>
              <a:schemeClr val="tx1"/>
            </a:solidFill>
            <a:miter lim="800000"/>
            <a:headEnd/>
            <a:tailEnd/>
          </a:ln>
          <a:effectLst/>
        </p:spPr>
        <p:txBody>
          <a:bodyPr wrap="none" anchor="ctr"/>
          <a:lstStyle/>
          <a:p>
            <a:endParaRPr lang="en-US"/>
          </a:p>
        </p:txBody>
      </p:sp>
      <p:sp>
        <p:nvSpPr>
          <p:cNvPr id="51210" name="Text Box 10"/>
          <p:cNvSpPr txBox="1">
            <a:spLocks noChangeArrowheads="1"/>
          </p:cNvSpPr>
          <p:nvPr/>
        </p:nvSpPr>
        <p:spPr bwMode="auto">
          <a:xfrm>
            <a:off x="4175125" y="3232154"/>
            <a:ext cx="3945824" cy="461665"/>
          </a:xfrm>
          <a:prstGeom prst="rect">
            <a:avLst/>
          </a:prstGeom>
          <a:noFill/>
          <a:ln w="9525">
            <a:noFill/>
            <a:miter lim="800000"/>
            <a:headEnd/>
            <a:tailEnd/>
          </a:ln>
          <a:effectLst/>
        </p:spPr>
        <p:txBody>
          <a:bodyPr wrap="none">
            <a:spAutoFit/>
          </a:bodyPr>
          <a:lstStyle/>
          <a:p>
            <a:r>
              <a:rPr lang="en-US" sz="2400" b="1" dirty="0">
                <a:solidFill>
                  <a:srgbClr val="008000"/>
                </a:solidFill>
              </a:rPr>
              <a:t>Machine Learning, Statistics</a:t>
            </a:r>
          </a:p>
        </p:txBody>
      </p:sp>
      <p:sp>
        <p:nvSpPr>
          <p:cNvPr id="51211" name="Text Box 11"/>
          <p:cNvSpPr txBox="1">
            <a:spLocks noChangeArrowheads="1"/>
          </p:cNvSpPr>
          <p:nvPr/>
        </p:nvSpPr>
        <p:spPr bwMode="auto">
          <a:xfrm>
            <a:off x="4251331" y="4451354"/>
            <a:ext cx="3283271" cy="461665"/>
          </a:xfrm>
          <a:prstGeom prst="rect">
            <a:avLst/>
          </a:prstGeom>
          <a:noFill/>
          <a:ln w="9525">
            <a:noFill/>
            <a:miter lim="800000"/>
            <a:headEnd/>
            <a:tailEnd/>
          </a:ln>
          <a:effectLst/>
        </p:spPr>
        <p:txBody>
          <a:bodyPr wrap="none">
            <a:spAutoFit/>
          </a:bodyPr>
          <a:lstStyle/>
          <a:p>
            <a:r>
              <a:rPr lang="en-US" sz="2400" b="1">
                <a:solidFill>
                  <a:srgbClr val="008000"/>
                </a:solidFill>
              </a:rPr>
              <a:t>“Classical” Data Mining</a:t>
            </a:r>
          </a:p>
        </p:txBody>
      </p:sp>
    </p:spTree>
    <p:extLst>
      <p:ext uri="{BB962C8B-B14F-4D97-AF65-F5344CB8AC3E}">
        <p14:creationId xmlns:p14="http://schemas.microsoft.com/office/powerpoint/2010/main" val="4067357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1"/>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500" fill="hold"/>
                                        <p:tgtEl>
                                          <p:spTgt spid="51210"/>
                                        </p:tgtEl>
                                        <p:attrNameLst>
                                          <p:attrName>style.color</p:attrName>
                                        </p:attrNameLst>
                                      </p:cBhvr>
                                      <p:to>
                                        <a:schemeClr val="bg2"/>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P spid="51208" grpId="0" animBg="1"/>
      <p:bldP spid="51210" grpId="0"/>
      <p:bldP spid="512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Google Example</a:t>
            </a:r>
            <a:endParaRPr lang="en-US" dirty="0"/>
          </a:p>
        </p:txBody>
      </p:sp>
      <p:sp>
        <p:nvSpPr>
          <p:cNvPr id="3" name="Content Placeholder 2"/>
          <p:cNvSpPr>
            <a:spLocks noGrp="1"/>
          </p:cNvSpPr>
          <p:nvPr>
            <p:ph idx="1"/>
          </p:nvPr>
        </p:nvSpPr>
        <p:spPr/>
        <p:txBody>
          <a:bodyPr>
            <a:normAutofit/>
          </a:bodyPr>
          <a:lstStyle/>
          <a:p>
            <a:r>
              <a:rPr lang="en-US" dirty="0" smtClean="0"/>
              <a:t>20+ billion web pages x 20KB = 400+ TB</a:t>
            </a:r>
          </a:p>
          <a:p>
            <a:r>
              <a:rPr lang="en-US" dirty="0" smtClean="0"/>
              <a:t>1 computer reads 30-35 MB/sec from disk</a:t>
            </a:r>
          </a:p>
          <a:p>
            <a:pPr lvl="1"/>
            <a:r>
              <a:rPr lang="en-US" dirty="0" smtClean="0"/>
              <a:t>~4 months to read the web</a:t>
            </a:r>
          </a:p>
          <a:p>
            <a:r>
              <a:rPr lang="en-US" dirty="0" smtClean="0"/>
              <a:t>~1,000 hard drives to store the web</a:t>
            </a:r>
          </a:p>
          <a:p>
            <a:r>
              <a:rPr lang="en-US" dirty="0" smtClean="0">
                <a:solidFill>
                  <a:srgbClr val="D60093"/>
                </a:solidFill>
              </a:rPr>
              <a:t>Takes even more to </a:t>
            </a:r>
            <a:r>
              <a:rPr lang="en-US" b="1" dirty="0" smtClean="0">
                <a:solidFill>
                  <a:srgbClr val="D60093"/>
                </a:solidFill>
              </a:rPr>
              <a:t>do</a:t>
            </a:r>
            <a:r>
              <a:rPr lang="en-US" dirty="0" smtClean="0">
                <a:solidFill>
                  <a:srgbClr val="D60093"/>
                </a:solidFill>
              </a:rPr>
              <a:t> something useful </a:t>
            </a:r>
            <a:br>
              <a:rPr lang="en-US" dirty="0" smtClean="0">
                <a:solidFill>
                  <a:srgbClr val="D60093"/>
                </a:solidFill>
              </a:rPr>
            </a:br>
            <a:r>
              <a:rPr lang="en-US" dirty="0" smtClean="0">
                <a:solidFill>
                  <a:srgbClr val="D60093"/>
                </a:solidFill>
              </a:rPr>
              <a:t>with the data!</a:t>
            </a:r>
          </a:p>
          <a:p>
            <a:r>
              <a:rPr lang="en-US" b="1" dirty="0" smtClean="0">
                <a:solidFill>
                  <a:srgbClr val="008000"/>
                </a:solidFill>
              </a:rPr>
              <a:t>Today, a standard </a:t>
            </a:r>
            <a:r>
              <a:rPr lang="en-US" b="1" dirty="0">
                <a:solidFill>
                  <a:srgbClr val="008000"/>
                </a:solidFill>
              </a:rPr>
              <a:t>architecture </a:t>
            </a:r>
            <a:r>
              <a:rPr lang="en-US" b="1" dirty="0" smtClean="0">
                <a:solidFill>
                  <a:srgbClr val="008000"/>
                </a:solidFill>
              </a:rPr>
              <a:t>for such problems is emerging</a:t>
            </a:r>
            <a:r>
              <a:rPr lang="en-US" b="1" dirty="0">
                <a:solidFill>
                  <a:srgbClr val="008000"/>
                </a:solidFill>
              </a:rPr>
              <a:t>:</a:t>
            </a:r>
          </a:p>
          <a:p>
            <a:pPr lvl="1"/>
            <a:r>
              <a:rPr lang="en-US" dirty="0"/>
              <a:t>Cluster of commodity Linux nodes</a:t>
            </a:r>
          </a:p>
          <a:p>
            <a:pPr lvl="1"/>
            <a:r>
              <a:rPr lang="en-US" dirty="0" smtClean="0"/>
              <a:t>Commodity network (</a:t>
            </a:r>
            <a:r>
              <a:rPr lang="en-US" dirty="0" err="1" smtClean="0"/>
              <a:t>ethernet</a:t>
            </a:r>
            <a:r>
              <a:rPr lang="en-US" dirty="0" smtClean="0"/>
              <a:t>) to connect them</a:t>
            </a:r>
            <a:endParaRPr lang="en-US" dirty="0">
              <a:solidFill>
                <a:schemeClr val="accent3"/>
              </a:solidFill>
            </a:endParaRPr>
          </a:p>
          <a:p>
            <a:endParaRPr lang="en-US" dirty="0" smtClean="0">
              <a:solidFill>
                <a:schemeClr val="accent3"/>
              </a:solidFill>
            </a:endParaRPr>
          </a:p>
        </p:txBody>
      </p:sp>
    </p:spTree>
    <p:extLst>
      <p:ext uri="{BB962C8B-B14F-4D97-AF65-F5344CB8AC3E}">
        <p14:creationId xmlns:p14="http://schemas.microsoft.com/office/powerpoint/2010/main" val="3133607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Cluster Architecture</a:t>
            </a:r>
          </a:p>
        </p:txBody>
      </p:sp>
      <p:grpSp>
        <p:nvGrpSpPr>
          <p:cNvPr id="2" name="Group 8"/>
          <p:cNvGrpSpPr>
            <a:grpSpLocks/>
          </p:cNvGrpSpPr>
          <p:nvPr/>
        </p:nvGrpSpPr>
        <p:grpSpPr bwMode="auto">
          <a:xfrm>
            <a:off x="990600" y="3733800"/>
            <a:ext cx="1295400" cy="1828800"/>
            <a:chOff x="912" y="1536"/>
            <a:chExt cx="1488" cy="2160"/>
          </a:xfrm>
        </p:grpSpPr>
        <p:sp>
          <p:nvSpPr>
            <p:cNvPr id="52228" name="Rectangle 4"/>
            <p:cNvSpPr>
              <a:spLocks noChangeArrowheads="1"/>
            </p:cNvSpPr>
            <p:nvPr/>
          </p:nvSpPr>
          <p:spPr bwMode="auto">
            <a:xfrm>
              <a:off x="1200" y="2208"/>
              <a:ext cx="912" cy="528"/>
            </a:xfrm>
            <a:prstGeom prst="rect">
              <a:avLst/>
            </a:prstGeom>
            <a:noFill/>
            <a:ln w="9525">
              <a:solidFill>
                <a:schemeClr val="tx1"/>
              </a:solidFill>
              <a:miter lim="800000"/>
              <a:headEnd/>
              <a:tailEnd/>
            </a:ln>
            <a:effectLst/>
          </p:spPr>
          <p:txBody>
            <a:bodyPr wrap="none" anchor="ctr"/>
            <a:lstStyle/>
            <a:p>
              <a:pPr algn="ctr"/>
              <a:r>
                <a:rPr lang="en-US" b="1"/>
                <a:t>Mem</a:t>
              </a:r>
            </a:p>
          </p:txBody>
        </p:sp>
        <p:sp>
          <p:nvSpPr>
            <p:cNvPr id="52229" name="AutoShape 5"/>
            <p:cNvSpPr>
              <a:spLocks noChangeArrowheads="1"/>
            </p:cNvSpPr>
            <p:nvPr/>
          </p:nvSpPr>
          <p:spPr bwMode="auto">
            <a:xfrm>
              <a:off x="1200" y="2928"/>
              <a:ext cx="960" cy="576"/>
            </a:xfrm>
            <a:prstGeom prst="can">
              <a:avLst>
                <a:gd name="adj" fmla="val 25000"/>
              </a:avLst>
            </a:prstGeom>
            <a:noFill/>
            <a:ln w="9525">
              <a:solidFill>
                <a:schemeClr val="tx1"/>
              </a:solidFill>
              <a:round/>
              <a:headEnd/>
              <a:tailEnd/>
            </a:ln>
            <a:effectLst/>
          </p:spPr>
          <p:txBody>
            <a:bodyPr wrap="none" anchor="ctr"/>
            <a:lstStyle/>
            <a:p>
              <a:pPr algn="ctr"/>
              <a:r>
                <a:rPr lang="en-US" b="1"/>
                <a:t>Disk</a:t>
              </a:r>
            </a:p>
          </p:txBody>
        </p:sp>
        <p:sp>
          <p:nvSpPr>
            <p:cNvPr id="52230" name="Rectangle 6"/>
            <p:cNvSpPr>
              <a:spLocks noChangeArrowheads="1"/>
            </p:cNvSpPr>
            <p:nvPr/>
          </p:nvSpPr>
          <p:spPr bwMode="auto">
            <a:xfrm>
              <a:off x="1200" y="1728"/>
              <a:ext cx="912" cy="384"/>
            </a:xfrm>
            <a:prstGeom prst="rect">
              <a:avLst/>
            </a:prstGeom>
            <a:noFill/>
            <a:ln w="9525">
              <a:solidFill>
                <a:schemeClr val="tx1"/>
              </a:solidFill>
              <a:miter lim="800000"/>
              <a:headEnd/>
              <a:tailEnd/>
            </a:ln>
            <a:effectLst/>
          </p:spPr>
          <p:txBody>
            <a:bodyPr wrap="none" anchor="ctr"/>
            <a:lstStyle/>
            <a:p>
              <a:pPr algn="ctr"/>
              <a:r>
                <a:rPr lang="en-US" b="1"/>
                <a:t>CPU</a:t>
              </a:r>
            </a:p>
          </p:txBody>
        </p:sp>
        <p:sp>
          <p:nvSpPr>
            <p:cNvPr id="52231" name="Rectangle 7"/>
            <p:cNvSpPr>
              <a:spLocks noChangeArrowheads="1"/>
            </p:cNvSpPr>
            <p:nvPr/>
          </p:nvSpPr>
          <p:spPr bwMode="auto">
            <a:xfrm>
              <a:off x="912" y="1536"/>
              <a:ext cx="1488" cy="2160"/>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14"/>
          <p:cNvGrpSpPr>
            <a:grpSpLocks/>
          </p:cNvGrpSpPr>
          <p:nvPr/>
        </p:nvGrpSpPr>
        <p:grpSpPr bwMode="auto">
          <a:xfrm>
            <a:off x="3276600" y="3733800"/>
            <a:ext cx="1295400" cy="1828800"/>
            <a:chOff x="912" y="1536"/>
            <a:chExt cx="1488" cy="2160"/>
          </a:xfrm>
        </p:grpSpPr>
        <p:sp>
          <p:nvSpPr>
            <p:cNvPr id="52239" name="Rectangle 15"/>
            <p:cNvSpPr>
              <a:spLocks noChangeArrowheads="1"/>
            </p:cNvSpPr>
            <p:nvPr/>
          </p:nvSpPr>
          <p:spPr bwMode="auto">
            <a:xfrm>
              <a:off x="1200" y="2208"/>
              <a:ext cx="912" cy="528"/>
            </a:xfrm>
            <a:prstGeom prst="rect">
              <a:avLst/>
            </a:prstGeom>
            <a:noFill/>
            <a:ln w="9525">
              <a:solidFill>
                <a:schemeClr val="tx1"/>
              </a:solidFill>
              <a:miter lim="800000"/>
              <a:headEnd/>
              <a:tailEnd/>
            </a:ln>
            <a:effectLst/>
          </p:spPr>
          <p:txBody>
            <a:bodyPr wrap="none" anchor="ctr"/>
            <a:lstStyle/>
            <a:p>
              <a:pPr algn="ctr"/>
              <a:r>
                <a:rPr lang="en-US" b="1"/>
                <a:t>Mem</a:t>
              </a:r>
            </a:p>
          </p:txBody>
        </p:sp>
        <p:sp>
          <p:nvSpPr>
            <p:cNvPr id="52240" name="AutoShape 16"/>
            <p:cNvSpPr>
              <a:spLocks noChangeArrowheads="1"/>
            </p:cNvSpPr>
            <p:nvPr/>
          </p:nvSpPr>
          <p:spPr bwMode="auto">
            <a:xfrm>
              <a:off x="1200" y="2928"/>
              <a:ext cx="960" cy="576"/>
            </a:xfrm>
            <a:prstGeom prst="can">
              <a:avLst>
                <a:gd name="adj" fmla="val 25000"/>
              </a:avLst>
            </a:prstGeom>
            <a:noFill/>
            <a:ln w="9525">
              <a:solidFill>
                <a:schemeClr val="tx1"/>
              </a:solidFill>
              <a:round/>
              <a:headEnd/>
              <a:tailEnd/>
            </a:ln>
            <a:effectLst/>
          </p:spPr>
          <p:txBody>
            <a:bodyPr wrap="none" anchor="ctr"/>
            <a:lstStyle/>
            <a:p>
              <a:pPr algn="ctr"/>
              <a:r>
                <a:rPr lang="en-US" b="1"/>
                <a:t>Disk</a:t>
              </a:r>
            </a:p>
          </p:txBody>
        </p:sp>
        <p:sp>
          <p:nvSpPr>
            <p:cNvPr id="52241" name="Rectangle 17"/>
            <p:cNvSpPr>
              <a:spLocks noChangeArrowheads="1"/>
            </p:cNvSpPr>
            <p:nvPr/>
          </p:nvSpPr>
          <p:spPr bwMode="auto">
            <a:xfrm>
              <a:off x="1200" y="1728"/>
              <a:ext cx="912" cy="384"/>
            </a:xfrm>
            <a:prstGeom prst="rect">
              <a:avLst/>
            </a:prstGeom>
            <a:noFill/>
            <a:ln w="9525">
              <a:solidFill>
                <a:schemeClr val="tx1"/>
              </a:solidFill>
              <a:miter lim="800000"/>
              <a:headEnd/>
              <a:tailEnd/>
            </a:ln>
            <a:effectLst/>
          </p:spPr>
          <p:txBody>
            <a:bodyPr wrap="none" anchor="ctr"/>
            <a:lstStyle/>
            <a:p>
              <a:pPr algn="ctr"/>
              <a:r>
                <a:rPr lang="en-US" b="1"/>
                <a:t>CPU</a:t>
              </a:r>
            </a:p>
          </p:txBody>
        </p:sp>
        <p:sp>
          <p:nvSpPr>
            <p:cNvPr id="52242" name="Rectangle 18"/>
            <p:cNvSpPr>
              <a:spLocks noChangeArrowheads="1"/>
            </p:cNvSpPr>
            <p:nvPr/>
          </p:nvSpPr>
          <p:spPr bwMode="auto">
            <a:xfrm>
              <a:off x="912" y="1536"/>
              <a:ext cx="1488" cy="2160"/>
            </a:xfrm>
            <a:prstGeom prst="rect">
              <a:avLst/>
            </a:prstGeom>
            <a:noFill/>
            <a:ln w="9525">
              <a:solidFill>
                <a:schemeClr val="tx1"/>
              </a:solidFill>
              <a:miter lim="800000"/>
              <a:headEnd/>
              <a:tailEnd/>
            </a:ln>
            <a:effectLst/>
          </p:spPr>
          <p:txBody>
            <a:bodyPr wrap="none" anchor="ctr"/>
            <a:lstStyle/>
            <a:p>
              <a:endParaRPr lang="en-US"/>
            </a:p>
          </p:txBody>
        </p:sp>
      </p:grpSp>
      <p:sp>
        <p:nvSpPr>
          <p:cNvPr id="52248" name="Text Box 24"/>
          <p:cNvSpPr txBox="1">
            <a:spLocks noChangeArrowheads="1"/>
          </p:cNvSpPr>
          <p:nvPr/>
        </p:nvSpPr>
        <p:spPr bwMode="auto">
          <a:xfrm>
            <a:off x="2438401" y="4267200"/>
            <a:ext cx="500458" cy="523220"/>
          </a:xfrm>
          <a:prstGeom prst="rect">
            <a:avLst/>
          </a:prstGeom>
          <a:noFill/>
          <a:ln w="9525">
            <a:noFill/>
            <a:miter lim="800000"/>
            <a:headEnd/>
            <a:tailEnd/>
          </a:ln>
          <a:effectLst/>
        </p:spPr>
        <p:txBody>
          <a:bodyPr wrap="none">
            <a:spAutoFit/>
          </a:bodyPr>
          <a:lstStyle/>
          <a:p>
            <a:r>
              <a:rPr lang="en-US" sz="2800" b="1"/>
              <a:t>…</a:t>
            </a:r>
          </a:p>
        </p:txBody>
      </p:sp>
      <p:sp>
        <p:nvSpPr>
          <p:cNvPr id="52256" name="Rectangle 32"/>
          <p:cNvSpPr>
            <a:spLocks noChangeArrowheads="1"/>
          </p:cNvSpPr>
          <p:nvPr/>
        </p:nvSpPr>
        <p:spPr bwMode="auto">
          <a:xfrm>
            <a:off x="1981200" y="2819400"/>
            <a:ext cx="15240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Switch</a:t>
            </a:r>
          </a:p>
        </p:txBody>
      </p:sp>
      <p:sp>
        <p:nvSpPr>
          <p:cNvPr id="52258" name="Line 34"/>
          <p:cNvSpPr>
            <a:spLocks noChangeShapeType="1"/>
          </p:cNvSpPr>
          <p:nvPr/>
        </p:nvSpPr>
        <p:spPr bwMode="auto">
          <a:xfrm flipH="1">
            <a:off x="1600200" y="3124200"/>
            <a:ext cx="685800" cy="609600"/>
          </a:xfrm>
          <a:prstGeom prst="line">
            <a:avLst/>
          </a:prstGeom>
          <a:noFill/>
          <a:ln w="9525">
            <a:solidFill>
              <a:schemeClr val="tx1"/>
            </a:solidFill>
            <a:round/>
            <a:headEnd/>
            <a:tailEnd/>
          </a:ln>
          <a:effectLst/>
        </p:spPr>
        <p:txBody>
          <a:bodyPr/>
          <a:lstStyle/>
          <a:p>
            <a:endParaRPr lang="en-US"/>
          </a:p>
        </p:txBody>
      </p:sp>
      <p:sp>
        <p:nvSpPr>
          <p:cNvPr id="52260" name="Line 36"/>
          <p:cNvSpPr>
            <a:spLocks noChangeShapeType="1"/>
          </p:cNvSpPr>
          <p:nvPr/>
        </p:nvSpPr>
        <p:spPr bwMode="auto">
          <a:xfrm>
            <a:off x="3048000" y="3124200"/>
            <a:ext cx="762000" cy="609600"/>
          </a:xfrm>
          <a:prstGeom prst="line">
            <a:avLst/>
          </a:prstGeom>
          <a:noFill/>
          <a:ln w="9525">
            <a:solidFill>
              <a:schemeClr val="tx1"/>
            </a:solidFill>
            <a:round/>
            <a:headEnd/>
            <a:tailEnd/>
          </a:ln>
          <a:effectLst/>
        </p:spPr>
        <p:txBody>
          <a:bodyPr/>
          <a:lstStyle/>
          <a:p>
            <a:endParaRPr lang="en-US"/>
          </a:p>
        </p:txBody>
      </p:sp>
      <p:sp>
        <p:nvSpPr>
          <p:cNvPr id="52261" name="Text Box 37"/>
          <p:cNvSpPr txBox="1">
            <a:spLocks noChangeArrowheads="1"/>
          </p:cNvSpPr>
          <p:nvPr/>
        </p:nvSpPr>
        <p:spPr bwMode="auto">
          <a:xfrm>
            <a:off x="914406" y="5715000"/>
            <a:ext cx="3167855" cy="369332"/>
          </a:xfrm>
          <a:prstGeom prst="rect">
            <a:avLst/>
          </a:prstGeom>
          <a:noFill/>
          <a:ln w="9525">
            <a:noFill/>
            <a:miter lim="800000"/>
            <a:headEnd/>
            <a:tailEnd/>
          </a:ln>
          <a:effectLst/>
        </p:spPr>
        <p:txBody>
          <a:bodyPr wrap="none">
            <a:spAutoFit/>
          </a:bodyPr>
          <a:lstStyle/>
          <a:p>
            <a:r>
              <a:rPr lang="en-US"/>
              <a:t>Each rack contains 16-64 nodes</a:t>
            </a:r>
          </a:p>
        </p:txBody>
      </p:sp>
      <p:grpSp>
        <p:nvGrpSpPr>
          <p:cNvPr id="4" name="Group 38"/>
          <p:cNvGrpSpPr>
            <a:grpSpLocks/>
          </p:cNvGrpSpPr>
          <p:nvPr/>
        </p:nvGrpSpPr>
        <p:grpSpPr bwMode="auto">
          <a:xfrm>
            <a:off x="4953000" y="3733800"/>
            <a:ext cx="1295400" cy="1828800"/>
            <a:chOff x="912" y="1536"/>
            <a:chExt cx="1488" cy="2160"/>
          </a:xfrm>
        </p:grpSpPr>
        <p:sp>
          <p:nvSpPr>
            <p:cNvPr id="52263" name="Rectangle 39"/>
            <p:cNvSpPr>
              <a:spLocks noChangeArrowheads="1"/>
            </p:cNvSpPr>
            <p:nvPr/>
          </p:nvSpPr>
          <p:spPr bwMode="auto">
            <a:xfrm>
              <a:off x="1200" y="2208"/>
              <a:ext cx="912" cy="528"/>
            </a:xfrm>
            <a:prstGeom prst="rect">
              <a:avLst/>
            </a:prstGeom>
            <a:noFill/>
            <a:ln w="9525">
              <a:solidFill>
                <a:schemeClr val="tx1"/>
              </a:solidFill>
              <a:miter lim="800000"/>
              <a:headEnd/>
              <a:tailEnd/>
            </a:ln>
            <a:effectLst/>
          </p:spPr>
          <p:txBody>
            <a:bodyPr wrap="none" anchor="ctr"/>
            <a:lstStyle/>
            <a:p>
              <a:pPr algn="ctr"/>
              <a:r>
                <a:rPr lang="en-US" b="1"/>
                <a:t>Mem</a:t>
              </a:r>
            </a:p>
          </p:txBody>
        </p:sp>
        <p:sp>
          <p:nvSpPr>
            <p:cNvPr id="52264" name="AutoShape 40"/>
            <p:cNvSpPr>
              <a:spLocks noChangeArrowheads="1"/>
            </p:cNvSpPr>
            <p:nvPr/>
          </p:nvSpPr>
          <p:spPr bwMode="auto">
            <a:xfrm>
              <a:off x="1200" y="2928"/>
              <a:ext cx="960" cy="576"/>
            </a:xfrm>
            <a:prstGeom prst="can">
              <a:avLst>
                <a:gd name="adj" fmla="val 25000"/>
              </a:avLst>
            </a:prstGeom>
            <a:noFill/>
            <a:ln w="9525">
              <a:solidFill>
                <a:schemeClr val="tx1"/>
              </a:solidFill>
              <a:round/>
              <a:headEnd/>
              <a:tailEnd/>
            </a:ln>
            <a:effectLst/>
          </p:spPr>
          <p:txBody>
            <a:bodyPr wrap="none" anchor="ctr"/>
            <a:lstStyle/>
            <a:p>
              <a:pPr algn="ctr"/>
              <a:r>
                <a:rPr lang="en-US" b="1"/>
                <a:t>Disk</a:t>
              </a:r>
            </a:p>
          </p:txBody>
        </p:sp>
        <p:sp>
          <p:nvSpPr>
            <p:cNvPr id="52265" name="Rectangle 41"/>
            <p:cNvSpPr>
              <a:spLocks noChangeArrowheads="1"/>
            </p:cNvSpPr>
            <p:nvPr/>
          </p:nvSpPr>
          <p:spPr bwMode="auto">
            <a:xfrm>
              <a:off x="1200" y="1728"/>
              <a:ext cx="912" cy="384"/>
            </a:xfrm>
            <a:prstGeom prst="rect">
              <a:avLst/>
            </a:prstGeom>
            <a:noFill/>
            <a:ln w="9525">
              <a:solidFill>
                <a:schemeClr val="tx1"/>
              </a:solidFill>
              <a:miter lim="800000"/>
              <a:headEnd/>
              <a:tailEnd/>
            </a:ln>
            <a:effectLst/>
          </p:spPr>
          <p:txBody>
            <a:bodyPr wrap="none" anchor="ctr"/>
            <a:lstStyle/>
            <a:p>
              <a:pPr algn="ctr"/>
              <a:r>
                <a:rPr lang="en-US" b="1"/>
                <a:t>CPU</a:t>
              </a:r>
            </a:p>
          </p:txBody>
        </p:sp>
        <p:sp>
          <p:nvSpPr>
            <p:cNvPr id="52266" name="Rectangle 42"/>
            <p:cNvSpPr>
              <a:spLocks noChangeArrowheads="1"/>
            </p:cNvSpPr>
            <p:nvPr/>
          </p:nvSpPr>
          <p:spPr bwMode="auto">
            <a:xfrm>
              <a:off x="912" y="1536"/>
              <a:ext cx="1488" cy="2160"/>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43"/>
          <p:cNvGrpSpPr>
            <a:grpSpLocks/>
          </p:cNvGrpSpPr>
          <p:nvPr/>
        </p:nvGrpSpPr>
        <p:grpSpPr bwMode="auto">
          <a:xfrm>
            <a:off x="7239000" y="3733800"/>
            <a:ext cx="1295400" cy="1828800"/>
            <a:chOff x="912" y="1536"/>
            <a:chExt cx="1488" cy="2160"/>
          </a:xfrm>
        </p:grpSpPr>
        <p:sp>
          <p:nvSpPr>
            <p:cNvPr id="52268" name="Rectangle 44"/>
            <p:cNvSpPr>
              <a:spLocks noChangeArrowheads="1"/>
            </p:cNvSpPr>
            <p:nvPr/>
          </p:nvSpPr>
          <p:spPr bwMode="auto">
            <a:xfrm>
              <a:off x="1200" y="2208"/>
              <a:ext cx="912" cy="528"/>
            </a:xfrm>
            <a:prstGeom prst="rect">
              <a:avLst/>
            </a:prstGeom>
            <a:noFill/>
            <a:ln w="9525">
              <a:solidFill>
                <a:schemeClr val="tx1"/>
              </a:solidFill>
              <a:miter lim="800000"/>
              <a:headEnd/>
              <a:tailEnd/>
            </a:ln>
            <a:effectLst/>
          </p:spPr>
          <p:txBody>
            <a:bodyPr wrap="none" anchor="ctr"/>
            <a:lstStyle/>
            <a:p>
              <a:pPr algn="ctr"/>
              <a:r>
                <a:rPr lang="en-US" b="1"/>
                <a:t>Mem</a:t>
              </a:r>
            </a:p>
          </p:txBody>
        </p:sp>
        <p:sp>
          <p:nvSpPr>
            <p:cNvPr id="52269" name="AutoShape 45"/>
            <p:cNvSpPr>
              <a:spLocks noChangeArrowheads="1"/>
            </p:cNvSpPr>
            <p:nvPr/>
          </p:nvSpPr>
          <p:spPr bwMode="auto">
            <a:xfrm>
              <a:off x="1200" y="2928"/>
              <a:ext cx="960" cy="576"/>
            </a:xfrm>
            <a:prstGeom prst="can">
              <a:avLst>
                <a:gd name="adj" fmla="val 25000"/>
              </a:avLst>
            </a:prstGeom>
            <a:noFill/>
            <a:ln w="9525">
              <a:solidFill>
                <a:schemeClr val="tx1"/>
              </a:solidFill>
              <a:round/>
              <a:headEnd/>
              <a:tailEnd/>
            </a:ln>
            <a:effectLst/>
          </p:spPr>
          <p:txBody>
            <a:bodyPr wrap="none" anchor="ctr"/>
            <a:lstStyle/>
            <a:p>
              <a:pPr algn="ctr"/>
              <a:r>
                <a:rPr lang="en-US" b="1"/>
                <a:t>Disk</a:t>
              </a:r>
            </a:p>
          </p:txBody>
        </p:sp>
        <p:sp>
          <p:nvSpPr>
            <p:cNvPr id="52270" name="Rectangle 46"/>
            <p:cNvSpPr>
              <a:spLocks noChangeArrowheads="1"/>
            </p:cNvSpPr>
            <p:nvPr/>
          </p:nvSpPr>
          <p:spPr bwMode="auto">
            <a:xfrm>
              <a:off x="1200" y="1728"/>
              <a:ext cx="912" cy="384"/>
            </a:xfrm>
            <a:prstGeom prst="rect">
              <a:avLst/>
            </a:prstGeom>
            <a:noFill/>
            <a:ln w="9525">
              <a:solidFill>
                <a:schemeClr val="tx1"/>
              </a:solidFill>
              <a:miter lim="800000"/>
              <a:headEnd/>
              <a:tailEnd/>
            </a:ln>
            <a:effectLst/>
          </p:spPr>
          <p:txBody>
            <a:bodyPr wrap="none" anchor="ctr"/>
            <a:lstStyle/>
            <a:p>
              <a:pPr algn="ctr"/>
              <a:r>
                <a:rPr lang="en-US" b="1"/>
                <a:t>CPU</a:t>
              </a:r>
            </a:p>
          </p:txBody>
        </p:sp>
        <p:sp>
          <p:nvSpPr>
            <p:cNvPr id="52271" name="Rectangle 47"/>
            <p:cNvSpPr>
              <a:spLocks noChangeArrowheads="1"/>
            </p:cNvSpPr>
            <p:nvPr/>
          </p:nvSpPr>
          <p:spPr bwMode="auto">
            <a:xfrm>
              <a:off x="912" y="1536"/>
              <a:ext cx="1488" cy="2160"/>
            </a:xfrm>
            <a:prstGeom prst="rect">
              <a:avLst/>
            </a:prstGeom>
            <a:noFill/>
            <a:ln w="9525">
              <a:solidFill>
                <a:schemeClr val="tx1"/>
              </a:solidFill>
              <a:miter lim="800000"/>
              <a:headEnd/>
              <a:tailEnd/>
            </a:ln>
            <a:effectLst/>
          </p:spPr>
          <p:txBody>
            <a:bodyPr wrap="none" anchor="ctr"/>
            <a:lstStyle/>
            <a:p>
              <a:endParaRPr lang="en-US"/>
            </a:p>
          </p:txBody>
        </p:sp>
      </p:grpSp>
      <p:sp>
        <p:nvSpPr>
          <p:cNvPr id="52272" name="Text Box 48"/>
          <p:cNvSpPr txBox="1">
            <a:spLocks noChangeArrowheads="1"/>
          </p:cNvSpPr>
          <p:nvPr/>
        </p:nvSpPr>
        <p:spPr bwMode="auto">
          <a:xfrm>
            <a:off x="6400801" y="4267200"/>
            <a:ext cx="500458" cy="523220"/>
          </a:xfrm>
          <a:prstGeom prst="rect">
            <a:avLst/>
          </a:prstGeom>
          <a:noFill/>
          <a:ln w="9525">
            <a:noFill/>
            <a:miter lim="800000"/>
            <a:headEnd/>
            <a:tailEnd/>
          </a:ln>
          <a:effectLst/>
        </p:spPr>
        <p:txBody>
          <a:bodyPr wrap="none">
            <a:spAutoFit/>
          </a:bodyPr>
          <a:lstStyle/>
          <a:p>
            <a:r>
              <a:rPr lang="en-US" sz="2800" b="1"/>
              <a:t>…</a:t>
            </a:r>
          </a:p>
        </p:txBody>
      </p:sp>
      <p:sp>
        <p:nvSpPr>
          <p:cNvPr id="52273" name="Rectangle 49"/>
          <p:cNvSpPr>
            <a:spLocks noChangeArrowheads="1"/>
          </p:cNvSpPr>
          <p:nvPr/>
        </p:nvSpPr>
        <p:spPr bwMode="auto">
          <a:xfrm>
            <a:off x="5943600" y="2819400"/>
            <a:ext cx="15240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Switch</a:t>
            </a:r>
          </a:p>
        </p:txBody>
      </p:sp>
      <p:sp>
        <p:nvSpPr>
          <p:cNvPr id="52274" name="Line 50"/>
          <p:cNvSpPr>
            <a:spLocks noChangeShapeType="1"/>
          </p:cNvSpPr>
          <p:nvPr/>
        </p:nvSpPr>
        <p:spPr bwMode="auto">
          <a:xfrm flipH="1">
            <a:off x="5562600" y="3124200"/>
            <a:ext cx="685800" cy="609600"/>
          </a:xfrm>
          <a:prstGeom prst="line">
            <a:avLst/>
          </a:prstGeom>
          <a:noFill/>
          <a:ln w="9525">
            <a:solidFill>
              <a:schemeClr val="tx1"/>
            </a:solidFill>
            <a:round/>
            <a:headEnd/>
            <a:tailEnd/>
          </a:ln>
          <a:effectLst/>
        </p:spPr>
        <p:txBody>
          <a:bodyPr/>
          <a:lstStyle/>
          <a:p>
            <a:endParaRPr lang="en-US"/>
          </a:p>
        </p:txBody>
      </p:sp>
      <p:sp>
        <p:nvSpPr>
          <p:cNvPr id="52275" name="Line 51"/>
          <p:cNvSpPr>
            <a:spLocks noChangeShapeType="1"/>
          </p:cNvSpPr>
          <p:nvPr/>
        </p:nvSpPr>
        <p:spPr bwMode="auto">
          <a:xfrm>
            <a:off x="7010400" y="3124200"/>
            <a:ext cx="762000" cy="609600"/>
          </a:xfrm>
          <a:prstGeom prst="line">
            <a:avLst/>
          </a:prstGeom>
          <a:noFill/>
          <a:ln w="9525">
            <a:solidFill>
              <a:schemeClr val="tx1"/>
            </a:solidFill>
            <a:round/>
            <a:headEnd/>
            <a:tailEnd/>
          </a:ln>
          <a:effectLst/>
        </p:spPr>
        <p:txBody>
          <a:bodyPr/>
          <a:lstStyle/>
          <a:p>
            <a:endParaRPr lang="en-US"/>
          </a:p>
        </p:txBody>
      </p:sp>
      <p:sp>
        <p:nvSpPr>
          <p:cNvPr id="52276" name="Rectangle 52"/>
          <p:cNvSpPr>
            <a:spLocks noChangeArrowheads="1"/>
          </p:cNvSpPr>
          <p:nvPr/>
        </p:nvSpPr>
        <p:spPr bwMode="auto">
          <a:xfrm>
            <a:off x="3886200" y="1905000"/>
            <a:ext cx="15240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Switch</a:t>
            </a:r>
          </a:p>
        </p:txBody>
      </p:sp>
      <p:sp>
        <p:nvSpPr>
          <p:cNvPr id="52277" name="Line 53"/>
          <p:cNvSpPr>
            <a:spLocks noChangeShapeType="1"/>
          </p:cNvSpPr>
          <p:nvPr/>
        </p:nvSpPr>
        <p:spPr bwMode="auto">
          <a:xfrm flipV="1">
            <a:off x="2667000" y="2209800"/>
            <a:ext cx="1371600" cy="609600"/>
          </a:xfrm>
          <a:prstGeom prst="line">
            <a:avLst/>
          </a:prstGeom>
          <a:noFill/>
          <a:ln w="9525">
            <a:solidFill>
              <a:schemeClr val="tx1"/>
            </a:solidFill>
            <a:round/>
            <a:headEnd/>
            <a:tailEnd/>
          </a:ln>
          <a:effectLst/>
        </p:spPr>
        <p:txBody>
          <a:bodyPr/>
          <a:lstStyle/>
          <a:p>
            <a:endParaRPr lang="en-US"/>
          </a:p>
        </p:txBody>
      </p:sp>
      <p:sp>
        <p:nvSpPr>
          <p:cNvPr id="52278" name="Line 54"/>
          <p:cNvSpPr>
            <a:spLocks noChangeShapeType="1"/>
          </p:cNvSpPr>
          <p:nvPr/>
        </p:nvSpPr>
        <p:spPr bwMode="auto">
          <a:xfrm>
            <a:off x="5105400" y="2209800"/>
            <a:ext cx="1447800" cy="609600"/>
          </a:xfrm>
          <a:prstGeom prst="line">
            <a:avLst/>
          </a:prstGeom>
          <a:noFill/>
          <a:ln w="9525">
            <a:solidFill>
              <a:schemeClr val="tx1"/>
            </a:solidFill>
            <a:round/>
            <a:headEnd/>
            <a:tailEnd/>
          </a:ln>
          <a:effectLst/>
        </p:spPr>
        <p:txBody>
          <a:bodyPr/>
          <a:lstStyle/>
          <a:p>
            <a:endParaRPr lang="en-US"/>
          </a:p>
        </p:txBody>
      </p:sp>
      <p:sp>
        <p:nvSpPr>
          <p:cNvPr id="52279" name="Text Box 55"/>
          <p:cNvSpPr txBox="1">
            <a:spLocks noChangeArrowheads="1"/>
          </p:cNvSpPr>
          <p:nvPr/>
        </p:nvSpPr>
        <p:spPr bwMode="auto">
          <a:xfrm>
            <a:off x="533406" y="1828800"/>
            <a:ext cx="1810111" cy="923330"/>
          </a:xfrm>
          <a:prstGeom prst="rect">
            <a:avLst/>
          </a:prstGeom>
          <a:noFill/>
          <a:ln w="9525">
            <a:noFill/>
            <a:miter lim="800000"/>
            <a:headEnd/>
            <a:tailEnd/>
          </a:ln>
          <a:effectLst/>
        </p:spPr>
        <p:txBody>
          <a:bodyPr wrap="none">
            <a:spAutoFit/>
          </a:bodyPr>
          <a:lstStyle/>
          <a:p>
            <a:r>
              <a:rPr lang="en-US" dirty="0"/>
              <a:t>1 </a:t>
            </a:r>
            <a:r>
              <a:rPr lang="en-US" dirty="0" err="1"/>
              <a:t>Gbps</a:t>
            </a:r>
            <a:r>
              <a:rPr lang="en-US" dirty="0"/>
              <a:t> between </a:t>
            </a:r>
          </a:p>
          <a:p>
            <a:r>
              <a:rPr lang="en-US" dirty="0"/>
              <a:t>any pair of nodes</a:t>
            </a:r>
          </a:p>
          <a:p>
            <a:r>
              <a:rPr lang="en-US" dirty="0"/>
              <a:t>in a rack</a:t>
            </a:r>
          </a:p>
        </p:txBody>
      </p:sp>
      <p:sp>
        <p:nvSpPr>
          <p:cNvPr id="52280" name="Text Box 56"/>
          <p:cNvSpPr txBox="1">
            <a:spLocks noChangeArrowheads="1"/>
          </p:cNvSpPr>
          <p:nvPr/>
        </p:nvSpPr>
        <p:spPr bwMode="auto">
          <a:xfrm>
            <a:off x="2895601" y="1447800"/>
            <a:ext cx="3540328" cy="369332"/>
          </a:xfrm>
          <a:prstGeom prst="rect">
            <a:avLst/>
          </a:prstGeom>
          <a:noFill/>
          <a:ln w="9525">
            <a:noFill/>
            <a:miter lim="800000"/>
            <a:headEnd/>
            <a:tailEnd/>
          </a:ln>
          <a:effectLst/>
        </p:spPr>
        <p:txBody>
          <a:bodyPr wrap="none">
            <a:spAutoFit/>
          </a:bodyPr>
          <a:lstStyle/>
          <a:p>
            <a:r>
              <a:rPr lang="en-US"/>
              <a:t>2-10 Gbps backbone between racks</a:t>
            </a:r>
          </a:p>
        </p:txBody>
      </p:sp>
      <p:sp>
        <p:nvSpPr>
          <p:cNvPr id="8" name="Rectangle 7"/>
          <p:cNvSpPr/>
          <p:nvPr/>
        </p:nvSpPr>
        <p:spPr>
          <a:xfrm>
            <a:off x="898069" y="6260068"/>
            <a:ext cx="8246681" cy="369332"/>
          </a:xfrm>
          <a:prstGeom prst="rect">
            <a:avLst/>
          </a:prstGeom>
        </p:spPr>
        <p:txBody>
          <a:bodyPr wrap="none">
            <a:spAutoFit/>
          </a:bodyPr>
          <a:lstStyle/>
          <a:p>
            <a:r>
              <a:rPr lang="en-US" dirty="0">
                <a:latin typeface="Arial" pitchFamily="34" charset="0"/>
                <a:cs typeface="Arial" pitchFamily="34" charset="0"/>
              </a:rPr>
              <a:t>In </a:t>
            </a:r>
            <a:r>
              <a:rPr lang="en-US" dirty="0" smtClean="0">
                <a:latin typeface="Arial" pitchFamily="34" charset="0"/>
                <a:cs typeface="Arial" pitchFamily="34" charset="0"/>
              </a:rPr>
              <a:t>2011 it was </a:t>
            </a:r>
            <a:r>
              <a:rPr lang="en-US" dirty="0" err="1" smtClean="0">
                <a:latin typeface="Arial" pitchFamily="34" charset="0"/>
                <a:cs typeface="Arial" pitchFamily="34" charset="0"/>
              </a:rPr>
              <a:t>guestimated</a:t>
            </a:r>
            <a:r>
              <a:rPr lang="en-US" dirty="0" smtClean="0">
                <a:latin typeface="Arial" pitchFamily="34" charset="0"/>
                <a:cs typeface="Arial" pitchFamily="34" charset="0"/>
              </a:rPr>
              <a:t> that Google had </a:t>
            </a:r>
            <a:r>
              <a:rPr lang="en-US" dirty="0">
                <a:latin typeface="Arial" pitchFamily="34" charset="0"/>
                <a:cs typeface="Arial" pitchFamily="34" charset="0"/>
              </a:rPr>
              <a:t>1M machines, </a:t>
            </a:r>
            <a:r>
              <a:rPr lang="en-US" dirty="0">
                <a:latin typeface="Arial" pitchFamily="34" charset="0"/>
                <a:cs typeface="Arial" pitchFamily="34" charset="0"/>
                <a:hlinkClick r:id="rId3"/>
              </a:rPr>
              <a:t>http://</a:t>
            </a:r>
            <a:r>
              <a:rPr lang="en-US" dirty="0" smtClean="0">
                <a:latin typeface="Arial" pitchFamily="34" charset="0"/>
                <a:cs typeface="Arial" pitchFamily="34" charset="0"/>
                <a:hlinkClick r:id="rId3"/>
              </a:rPr>
              <a:t>bit.ly/Shh0RO</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Tree>
    <p:extLst>
      <p:ext uri="{BB962C8B-B14F-4D97-AF65-F5344CB8AC3E}">
        <p14:creationId xmlns:p14="http://schemas.microsoft.com/office/powerpoint/2010/main" val="4160230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2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2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72" grpId="0"/>
      <p:bldP spid="52273" grpId="0" animBg="1"/>
      <p:bldP spid="52274" grpId="0" animBg="1"/>
      <p:bldP spid="52275" grpId="0" animBg="1"/>
      <p:bldP spid="52276" grpId="0" animBg="1"/>
      <p:bldP spid="52277" grpId="0" animBg="1"/>
      <p:bldP spid="52278" grpId="0" animBg="1"/>
      <p:bldP spid="522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filecluster.com/reviews/wp-content/uploads/2008/11/server_ra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1" y="1"/>
            <a:ext cx="94326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8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92" y="304800"/>
            <a:ext cx="797242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670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14" y="533402"/>
            <a:ext cx="8039100" cy="4933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668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36" y="457200"/>
            <a:ext cx="80010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4051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94" y="533403"/>
            <a:ext cx="8467725"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8611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 y="762002"/>
            <a:ext cx="9086850" cy="516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4683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9" y="457202"/>
            <a:ext cx="9077325" cy="4933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2670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92" y="519113"/>
            <a:ext cx="8836025" cy="581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484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2"/>
            <a:ext cx="8802006"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5796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98" y="609602"/>
            <a:ext cx="8162925"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053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4" y="628651"/>
            <a:ext cx="7212013"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2787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Large-scale Computing</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b="1" dirty="0" smtClean="0">
                <a:solidFill>
                  <a:srgbClr val="008000"/>
                </a:solidFill>
              </a:rPr>
              <a:t>Large-scale computing</a:t>
            </a:r>
            <a:r>
              <a:rPr lang="en-US" dirty="0" smtClean="0">
                <a:solidFill>
                  <a:srgbClr val="008000"/>
                </a:solidFill>
              </a:rPr>
              <a:t> for </a:t>
            </a:r>
            <a:r>
              <a:rPr lang="en-US" b="1" dirty="0" smtClean="0">
                <a:solidFill>
                  <a:srgbClr val="008000"/>
                </a:solidFill>
              </a:rPr>
              <a:t>data mining </a:t>
            </a:r>
            <a:br>
              <a:rPr lang="en-US" b="1" dirty="0" smtClean="0">
                <a:solidFill>
                  <a:srgbClr val="008000"/>
                </a:solidFill>
              </a:rPr>
            </a:br>
            <a:r>
              <a:rPr lang="en-US" dirty="0" smtClean="0">
                <a:solidFill>
                  <a:srgbClr val="008000"/>
                </a:solidFill>
              </a:rPr>
              <a:t>problems on </a:t>
            </a:r>
            <a:r>
              <a:rPr lang="en-US" b="1" dirty="0" smtClean="0">
                <a:solidFill>
                  <a:srgbClr val="008000"/>
                </a:solidFill>
              </a:rPr>
              <a:t>commodity hardware</a:t>
            </a:r>
          </a:p>
          <a:p>
            <a:r>
              <a:rPr lang="en-US" b="1" dirty="0" smtClean="0"/>
              <a:t>Challenges:</a:t>
            </a:r>
          </a:p>
          <a:p>
            <a:pPr lvl="1"/>
            <a:r>
              <a:rPr lang="en-US" b="1" dirty="0" smtClean="0">
                <a:solidFill>
                  <a:schemeClr val="accent3"/>
                </a:solidFill>
              </a:rPr>
              <a:t>How do you distribute computation?</a:t>
            </a:r>
          </a:p>
          <a:p>
            <a:pPr lvl="1"/>
            <a:r>
              <a:rPr lang="en-US" b="1" dirty="0" smtClean="0">
                <a:solidFill>
                  <a:schemeClr val="accent2"/>
                </a:solidFill>
              </a:rPr>
              <a:t>How </a:t>
            </a:r>
            <a:r>
              <a:rPr lang="en-US" b="1" dirty="0">
                <a:solidFill>
                  <a:schemeClr val="accent2"/>
                </a:solidFill>
              </a:rPr>
              <a:t>can we make it easy to write distributed </a:t>
            </a:r>
            <a:r>
              <a:rPr lang="en-US" b="1" dirty="0" smtClean="0">
                <a:solidFill>
                  <a:schemeClr val="accent2"/>
                </a:solidFill>
              </a:rPr>
              <a:t>programs?</a:t>
            </a:r>
            <a:endParaRPr lang="en-US" b="1" dirty="0">
              <a:solidFill>
                <a:schemeClr val="accent2"/>
              </a:solidFill>
            </a:endParaRPr>
          </a:p>
          <a:p>
            <a:pPr lvl="1"/>
            <a:r>
              <a:rPr lang="en-US" b="1" dirty="0" smtClean="0">
                <a:solidFill>
                  <a:schemeClr val="accent3"/>
                </a:solidFill>
              </a:rPr>
              <a:t>Machines fail:</a:t>
            </a:r>
          </a:p>
          <a:p>
            <a:pPr lvl="2"/>
            <a:r>
              <a:rPr lang="en-US" dirty="0"/>
              <a:t>One server may stay up 3 years (1,000 days)</a:t>
            </a:r>
          </a:p>
          <a:p>
            <a:pPr lvl="2"/>
            <a:r>
              <a:rPr lang="en-US" dirty="0"/>
              <a:t>If you have </a:t>
            </a:r>
            <a:r>
              <a:rPr lang="en-US" dirty="0" smtClean="0"/>
              <a:t>1,000 </a:t>
            </a:r>
            <a:r>
              <a:rPr lang="en-US" dirty="0"/>
              <a:t>servers, expect to loose </a:t>
            </a:r>
            <a:r>
              <a:rPr lang="en-US" dirty="0" smtClean="0"/>
              <a:t>1/day</a:t>
            </a:r>
          </a:p>
          <a:p>
            <a:pPr lvl="2"/>
            <a:r>
              <a:rPr lang="en-US" dirty="0" smtClean="0"/>
              <a:t>People estimated Google </a:t>
            </a:r>
            <a:r>
              <a:rPr lang="en-US" dirty="0"/>
              <a:t>had ~1M </a:t>
            </a:r>
            <a:r>
              <a:rPr lang="en-US" dirty="0" smtClean="0"/>
              <a:t>machines in 2011</a:t>
            </a:r>
          </a:p>
          <a:p>
            <a:pPr lvl="3"/>
            <a:r>
              <a:rPr lang="en-US" dirty="0" smtClean="0"/>
              <a:t>1,000 machines fail every day!</a:t>
            </a:r>
            <a:endParaRPr lang="en-US" dirty="0"/>
          </a:p>
        </p:txBody>
      </p:sp>
    </p:spTree>
    <p:extLst>
      <p:ext uri="{BB962C8B-B14F-4D97-AF65-F5344CB8AC3E}">
        <p14:creationId xmlns:p14="http://schemas.microsoft.com/office/powerpoint/2010/main" val="31077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and Solution</a:t>
            </a:r>
            <a:endParaRPr lang="en-US" dirty="0"/>
          </a:p>
        </p:txBody>
      </p:sp>
      <p:sp>
        <p:nvSpPr>
          <p:cNvPr id="3" name="Content Placeholder 2"/>
          <p:cNvSpPr>
            <a:spLocks noGrp="1"/>
          </p:cNvSpPr>
          <p:nvPr>
            <p:ph idx="1"/>
          </p:nvPr>
        </p:nvSpPr>
        <p:spPr>
          <a:xfrm>
            <a:off x="457200" y="1295400"/>
            <a:ext cx="8610600" cy="5562600"/>
          </a:xfrm>
        </p:spPr>
        <p:txBody>
          <a:bodyPr>
            <a:normAutofit/>
          </a:bodyPr>
          <a:lstStyle/>
          <a:p>
            <a:r>
              <a:rPr lang="en-US" b="1" dirty="0" smtClean="0">
                <a:solidFill>
                  <a:srgbClr val="008000"/>
                </a:solidFill>
              </a:rPr>
              <a:t>Issue:</a:t>
            </a:r>
            <a:r>
              <a:rPr lang="en-US" b="1" dirty="0"/>
              <a:t> </a:t>
            </a:r>
            <a:r>
              <a:rPr lang="en-US" b="1" dirty="0" smtClean="0"/>
              <a:t>Copying data </a:t>
            </a:r>
            <a:r>
              <a:rPr lang="en-US" b="1" dirty="0"/>
              <a:t>over </a:t>
            </a:r>
            <a:r>
              <a:rPr lang="en-US" b="1" dirty="0" smtClean="0"/>
              <a:t>a network </a:t>
            </a:r>
            <a:r>
              <a:rPr lang="en-US" b="1" dirty="0"/>
              <a:t>takes time</a:t>
            </a:r>
          </a:p>
          <a:p>
            <a:r>
              <a:rPr lang="en-US" b="1" dirty="0" smtClean="0">
                <a:solidFill>
                  <a:srgbClr val="008000"/>
                </a:solidFill>
              </a:rPr>
              <a:t>Idea:</a:t>
            </a:r>
          </a:p>
          <a:p>
            <a:pPr lvl="1"/>
            <a:r>
              <a:rPr lang="en-US" dirty="0" smtClean="0"/>
              <a:t>Bring computation close to the data</a:t>
            </a:r>
          </a:p>
          <a:p>
            <a:pPr lvl="1"/>
            <a:r>
              <a:rPr lang="en-US" dirty="0" smtClean="0"/>
              <a:t>Store files multiple times for reliability</a:t>
            </a:r>
          </a:p>
          <a:p>
            <a:r>
              <a:rPr lang="en-US" b="1" dirty="0">
                <a:solidFill>
                  <a:srgbClr val="0000FF"/>
                </a:solidFill>
              </a:rPr>
              <a:t>Map-reduce</a:t>
            </a:r>
            <a:r>
              <a:rPr lang="en-US" dirty="0">
                <a:solidFill>
                  <a:srgbClr val="0000FF"/>
                </a:solidFill>
              </a:rPr>
              <a:t> addresses these problems</a:t>
            </a:r>
          </a:p>
          <a:p>
            <a:pPr lvl="1"/>
            <a:r>
              <a:rPr lang="en-US" dirty="0"/>
              <a:t>Google’s computational/data </a:t>
            </a:r>
            <a:r>
              <a:rPr lang="en-US" dirty="0" smtClean="0"/>
              <a:t>manipulation model</a:t>
            </a:r>
            <a:endParaRPr lang="en-US" dirty="0"/>
          </a:p>
          <a:p>
            <a:pPr lvl="1"/>
            <a:r>
              <a:rPr lang="en-US" dirty="0"/>
              <a:t>Elegant way to work with big data</a:t>
            </a:r>
          </a:p>
          <a:p>
            <a:pPr lvl="1"/>
            <a:r>
              <a:rPr lang="en-US" b="1" dirty="0" smtClean="0">
                <a:solidFill>
                  <a:srgbClr val="D60093"/>
                </a:solidFill>
              </a:rPr>
              <a:t>Storage Infrastructure – File system</a:t>
            </a:r>
          </a:p>
          <a:p>
            <a:pPr lvl="2"/>
            <a:r>
              <a:rPr lang="en-US" dirty="0" smtClean="0"/>
              <a:t>Google: GFS. </a:t>
            </a:r>
            <a:r>
              <a:rPr lang="en-US" dirty="0" err="1" smtClean="0"/>
              <a:t>Hadoop</a:t>
            </a:r>
            <a:r>
              <a:rPr lang="en-US" dirty="0" smtClean="0"/>
              <a:t>: HDFS</a:t>
            </a:r>
          </a:p>
          <a:p>
            <a:pPr lvl="1"/>
            <a:r>
              <a:rPr lang="en-US" b="1" dirty="0">
                <a:solidFill>
                  <a:srgbClr val="D60093"/>
                </a:solidFill>
              </a:rPr>
              <a:t>Programming model</a:t>
            </a:r>
          </a:p>
          <a:p>
            <a:pPr lvl="2"/>
            <a:r>
              <a:rPr lang="en-US" dirty="0" smtClean="0"/>
              <a:t>Map-Reduce</a:t>
            </a:r>
            <a:endParaRPr lang="en-US" sz="1500" dirty="0"/>
          </a:p>
        </p:txBody>
      </p:sp>
    </p:spTree>
    <p:extLst>
      <p:ext uri="{BB962C8B-B14F-4D97-AF65-F5344CB8AC3E}">
        <p14:creationId xmlns:p14="http://schemas.microsoft.com/office/powerpoint/2010/main" val="110581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dirty="0"/>
              <a:t>Storage Infrastructure</a:t>
            </a:r>
          </a:p>
        </p:txBody>
      </p:sp>
      <p:sp>
        <p:nvSpPr>
          <p:cNvPr id="97283" name="Rectangle 3"/>
          <p:cNvSpPr>
            <a:spLocks noGrp="1" noChangeArrowheads="1"/>
          </p:cNvSpPr>
          <p:nvPr>
            <p:ph type="body" idx="1"/>
          </p:nvPr>
        </p:nvSpPr>
        <p:spPr/>
        <p:txBody>
          <a:bodyPr>
            <a:normAutofit/>
          </a:bodyPr>
          <a:lstStyle/>
          <a:p>
            <a:r>
              <a:rPr lang="en-US" b="1" dirty="0" smtClean="0">
                <a:solidFill>
                  <a:schemeClr val="accent3"/>
                </a:solidFill>
              </a:rPr>
              <a:t>Problem:</a:t>
            </a:r>
            <a:endParaRPr lang="en-US" b="1" dirty="0" smtClean="0"/>
          </a:p>
          <a:p>
            <a:pPr lvl="1"/>
            <a:r>
              <a:rPr lang="en-US" dirty="0" smtClean="0"/>
              <a:t>If </a:t>
            </a:r>
            <a:r>
              <a:rPr lang="en-US" dirty="0"/>
              <a:t>nodes </a:t>
            </a:r>
            <a:r>
              <a:rPr lang="en-US" dirty="0" smtClean="0"/>
              <a:t>fail</a:t>
            </a:r>
            <a:r>
              <a:rPr lang="en-US" dirty="0"/>
              <a:t>, how </a:t>
            </a:r>
            <a:r>
              <a:rPr lang="en-US" dirty="0" smtClean="0"/>
              <a:t>to </a:t>
            </a:r>
            <a:r>
              <a:rPr lang="en-US" dirty="0"/>
              <a:t>store data persistently? </a:t>
            </a:r>
          </a:p>
          <a:p>
            <a:r>
              <a:rPr lang="en-US" b="1" dirty="0" smtClean="0">
                <a:solidFill>
                  <a:schemeClr val="accent4"/>
                </a:solidFill>
              </a:rPr>
              <a:t>Answer:</a:t>
            </a:r>
          </a:p>
          <a:p>
            <a:pPr lvl="1"/>
            <a:r>
              <a:rPr lang="en-US" b="1" dirty="0" smtClean="0">
                <a:solidFill>
                  <a:schemeClr val="accent2"/>
                </a:solidFill>
              </a:rPr>
              <a:t>Distributed </a:t>
            </a:r>
            <a:r>
              <a:rPr lang="en-US" b="1" dirty="0">
                <a:solidFill>
                  <a:schemeClr val="accent2"/>
                </a:solidFill>
              </a:rPr>
              <a:t>File </a:t>
            </a:r>
            <a:r>
              <a:rPr lang="en-US" b="1" dirty="0" smtClean="0">
                <a:solidFill>
                  <a:schemeClr val="accent2"/>
                </a:solidFill>
              </a:rPr>
              <a:t>System:</a:t>
            </a:r>
            <a:endParaRPr lang="en-US" b="1" dirty="0">
              <a:solidFill>
                <a:schemeClr val="accent2"/>
              </a:solidFill>
            </a:endParaRPr>
          </a:p>
          <a:p>
            <a:pPr lvl="2"/>
            <a:r>
              <a:rPr lang="en-US" dirty="0"/>
              <a:t>Provides global file namespace</a:t>
            </a:r>
          </a:p>
          <a:p>
            <a:pPr lvl="2"/>
            <a:r>
              <a:rPr lang="en-US" dirty="0"/>
              <a:t>Google GFS; </a:t>
            </a:r>
            <a:r>
              <a:rPr lang="en-US" dirty="0" err="1"/>
              <a:t>Hadoop</a:t>
            </a:r>
            <a:r>
              <a:rPr lang="en-US" dirty="0"/>
              <a:t> HDFS</a:t>
            </a:r>
            <a:r>
              <a:rPr lang="en-US" dirty="0" smtClean="0"/>
              <a:t>;</a:t>
            </a:r>
            <a:endParaRPr lang="en-US" dirty="0"/>
          </a:p>
          <a:p>
            <a:r>
              <a:rPr lang="en-US" b="1" dirty="0">
                <a:solidFill>
                  <a:schemeClr val="accent4"/>
                </a:solidFill>
              </a:rPr>
              <a:t>Typical usage pattern</a:t>
            </a:r>
          </a:p>
          <a:p>
            <a:pPr lvl="1"/>
            <a:r>
              <a:rPr lang="en-US" dirty="0"/>
              <a:t>Huge files (100s of GB to TB)</a:t>
            </a:r>
          </a:p>
          <a:p>
            <a:pPr lvl="1"/>
            <a:r>
              <a:rPr lang="en-US" dirty="0"/>
              <a:t>Data is rarely updated in place</a:t>
            </a:r>
          </a:p>
          <a:p>
            <a:pPr lvl="1"/>
            <a:r>
              <a:rPr lang="en-US" dirty="0"/>
              <a:t>Reads and appends are common</a:t>
            </a:r>
          </a:p>
          <a:p>
            <a:pPr>
              <a:buFont typeface="Wingdings" pitchFamily="2" charset="2"/>
              <a:buNone/>
            </a:pPr>
            <a:endParaRPr lang="en-US" dirty="0"/>
          </a:p>
        </p:txBody>
      </p:sp>
    </p:spTree>
    <p:extLst>
      <p:ext uri="{BB962C8B-B14F-4D97-AF65-F5344CB8AC3E}">
        <p14:creationId xmlns:p14="http://schemas.microsoft.com/office/powerpoint/2010/main" val="1523002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2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2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28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28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2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uiExpand="1"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smtClean="0"/>
              <a:t>Distributed File System</a:t>
            </a:r>
            <a:endParaRPr lang="en-US"/>
          </a:p>
        </p:txBody>
      </p:sp>
      <p:sp>
        <p:nvSpPr>
          <p:cNvPr id="106499" name="Rectangle 3"/>
          <p:cNvSpPr>
            <a:spLocks noGrp="1" noChangeArrowheads="1"/>
          </p:cNvSpPr>
          <p:nvPr>
            <p:ph type="body" idx="1"/>
          </p:nvPr>
        </p:nvSpPr>
        <p:spPr/>
        <p:txBody>
          <a:bodyPr>
            <a:normAutofit lnSpcReduction="10000"/>
          </a:bodyPr>
          <a:lstStyle/>
          <a:p>
            <a:pPr>
              <a:lnSpc>
                <a:spcPct val="90000"/>
              </a:lnSpc>
            </a:pPr>
            <a:r>
              <a:rPr lang="en-US" b="1" dirty="0" smtClean="0">
                <a:solidFill>
                  <a:schemeClr val="accent3"/>
                </a:solidFill>
              </a:rPr>
              <a:t>Chunk servers</a:t>
            </a:r>
          </a:p>
          <a:p>
            <a:pPr lvl="1">
              <a:lnSpc>
                <a:spcPct val="90000"/>
              </a:lnSpc>
            </a:pPr>
            <a:r>
              <a:rPr lang="en-US" dirty="0" smtClean="0"/>
              <a:t>File is split into contiguous chunks</a:t>
            </a:r>
          </a:p>
          <a:p>
            <a:pPr lvl="1">
              <a:lnSpc>
                <a:spcPct val="90000"/>
              </a:lnSpc>
            </a:pPr>
            <a:r>
              <a:rPr lang="en-US" dirty="0" smtClean="0"/>
              <a:t>Typically each chunk is 16-64MB</a:t>
            </a:r>
          </a:p>
          <a:p>
            <a:pPr lvl="1">
              <a:lnSpc>
                <a:spcPct val="90000"/>
              </a:lnSpc>
            </a:pPr>
            <a:r>
              <a:rPr lang="en-US" dirty="0" smtClean="0"/>
              <a:t>Each chunk replicated (usually 2x or 3x)</a:t>
            </a:r>
          </a:p>
          <a:p>
            <a:pPr lvl="1">
              <a:lnSpc>
                <a:spcPct val="90000"/>
              </a:lnSpc>
            </a:pPr>
            <a:r>
              <a:rPr lang="en-US" dirty="0" smtClean="0"/>
              <a:t>Try to keep replicas in different racks</a:t>
            </a:r>
          </a:p>
          <a:p>
            <a:pPr>
              <a:lnSpc>
                <a:spcPct val="90000"/>
              </a:lnSpc>
            </a:pPr>
            <a:r>
              <a:rPr lang="en-US" b="1" dirty="0" smtClean="0">
                <a:solidFill>
                  <a:schemeClr val="accent2"/>
                </a:solidFill>
              </a:rPr>
              <a:t>Master node</a:t>
            </a:r>
          </a:p>
          <a:p>
            <a:pPr lvl="1">
              <a:lnSpc>
                <a:spcPct val="90000"/>
              </a:lnSpc>
            </a:pPr>
            <a:r>
              <a:rPr lang="en-US" dirty="0" smtClean="0"/>
              <a:t>a.k.a. Name Node in </a:t>
            </a:r>
            <a:r>
              <a:rPr lang="en-US" dirty="0" err="1" smtClean="0"/>
              <a:t>Hadoop’s</a:t>
            </a:r>
            <a:r>
              <a:rPr lang="en-US" dirty="0" smtClean="0"/>
              <a:t> HDFS</a:t>
            </a:r>
          </a:p>
          <a:p>
            <a:pPr lvl="1">
              <a:lnSpc>
                <a:spcPct val="90000"/>
              </a:lnSpc>
            </a:pPr>
            <a:r>
              <a:rPr lang="en-US" dirty="0" smtClean="0"/>
              <a:t>Stores metadata about where files are stored</a:t>
            </a:r>
          </a:p>
          <a:p>
            <a:pPr lvl="1">
              <a:lnSpc>
                <a:spcPct val="90000"/>
              </a:lnSpc>
            </a:pPr>
            <a:r>
              <a:rPr lang="en-US" dirty="0" smtClean="0"/>
              <a:t>Might be replicated</a:t>
            </a:r>
          </a:p>
          <a:p>
            <a:pPr>
              <a:lnSpc>
                <a:spcPct val="90000"/>
              </a:lnSpc>
            </a:pPr>
            <a:r>
              <a:rPr lang="en-US" b="1" dirty="0" smtClean="0">
                <a:solidFill>
                  <a:schemeClr val="accent4"/>
                </a:solidFill>
              </a:rPr>
              <a:t>Client library for file access</a:t>
            </a:r>
          </a:p>
          <a:p>
            <a:pPr lvl="1">
              <a:lnSpc>
                <a:spcPct val="90000"/>
              </a:lnSpc>
            </a:pPr>
            <a:r>
              <a:rPr lang="en-US" dirty="0" smtClean="0"/>
              <a:t>Talks to master to find chunk servers </a:t>
            </a:r>
          </a:p>
          <a:p>
            <a:pPr lvl="1">
              <a:lnSpc>
                <a:spcPct val="90000"/>
              </a:lnSpc>
            </a:pPr>
            <a:r>
              <a:rPr lang="en-US" dirty="0" smtClean="0"/>
              <a:t>Connects directly to chunk servers to access data</a:t>
            </a:r>
            <a:endParaRPr lang="en-US" dirty="0"/>
          </a:p>
        </p:txBody>
      </p:sp>
    </p:spTree>
    <p:extLst>
      <p:ext uri="{BB962C8B-B14F-4D97-AF65-F5344CB8AC3E}">
        <p14:creationId xmlns:p14="http://schemas.microsoft.com/office/powerpoint/2010/main" val="892113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4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4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4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4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49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49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49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49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4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4" y="457201"/>
            <a:ext cx="8410575" cy="4667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481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3" name="Rectangle 59"/>
          <p:cNvSpPr>
            <a:spLocks noGrp="1" noChangeArrowheads="1"/>
          </p:cNvSpPr>
          <p:nvPr>
            <p:ph type="title"/>
          </p:nvPr>
        </p:nvSpPr>
        <p:spPr/>
        <p:txBody>
          <a:bodyPr/>
          <a:lstStyle/>
          <a:p>
            <a:r>
              <a:rPr lang="en-GB" dirty="0" smtClean="0"/>
              <a:t>Distributed File System</a:t>
            </a:r>
            <a:endParaRPr lang="en-GB" dirty="0"/>
          </a:p>
        </p:txBody>
      </p:sp>
      <p:sp>
        <p:nvSpPr>
          <p:cNvPr id="71" name="Content Placeholder 70"/>
          <p:cNvSpPr>
            <a:spLocks noGrp="1"/>
          </p:cNvSpPr>
          <p:nvPr>
            <p:ph idx="1"/>
          </p:nvPr>
        </p:nvSpPr>
        <p:spPr/>
        <p:txBody>
          <a:bodyPr>
            <a:normAutofit/>
          </a:bodyPr>
          <a:lstStyle/>
          <a:p>
            <a:r>
              <a:rPr lang="en-GB" b="1" dirty="0" smtClean="0"/>
              <a:t>Reliable distributed file system</a:t>
            </a:r>
            <a:endParaRPr lang="en-GB" dirty="0"/>
          </a:p>
          <a:p>
            <a:r>
              <a:rPr lang="en-GB" dirty="0" smtClean="0"/>
              <a:t>Data kept in “chunks” spread across machines</a:t>
            </a:r>
          </a:p>
          <a:p>
            <a:r>
              <a:rPr lang="en-GB" dirty="0" smtClean="0"/>
              <a:t>Each chunk </a:t>
            </a:r>
            <a:r>
              <a:rPr lang="en-GB" dirty="0" smtClean="0">
                <a:solidFill>
                  <a:schemeClr val="accent3"/>
                </a:solidFill>
              </a:rPr>
              <a:t>replicated</a:t>
            </a:r>
            <a:r>
              <a:rPr lang="en-GB" dirty="0" smtClean="0"/>
              <a:t> on different machines </a:t>
            </a:r>
          </a:p>
          <a:p>
            <a:pPr lvl="1"/>
            <a:r>
              <a:rPr lang="en-GB" dirty="0" smtClean="0"/>
              <a:t>Seamless recovery from disk or machine failure</a:t>
            </a:r>
          </a:p>
        </p:txBody>
      </p:sp>
      <p:grpSp>
        <p:nvGrpSpPr>
          <p:cNvPr id="2" name="Group 22"/>
          <p:cNvGrpSpPr>
            <a:grpSpLocks/>
          </p:cNvGrpSpPr>
          <p:nvPr/>
        </p:nvGrpSpPr>
        <p:grpSpPr bwMode="auto">
          <a:xfrm>
            <a:off x="1147763" y="3962403"/>
            <a:ext cx="522288" cy="393700"/>
            <a:chOff x="528" y="2160"/>
            <a:chExt cx="329" cy="248"/>
          </a:xfrm>
        </p:grpSpPr>
        <p:sp>
          <p:nvSpPr>
            <p:cNvPr id="11287" name="AutoShape 23"/>
            <p:cNvSpPr>
              <a:spLocks noChangeArrowheads="1"/>
            </p:cNvSpPr>
            <p:nvPr/>
          </p:nvSpPr>
          <p:spPr bwMode="auto">
            <a:xfrm>
              <a:off x="528" y="2160"/>
              <a:ext cx="329" cy="248"/>
            </a:xfrm>
            <a:prstGeom prst="roundRect">
              <a:avLst>
                <a:gd name="adj" fmla="val 403"/>
              </a:avLst>
            </a:prstGeom>
            <a:solidFill>
              <a:srgbClr val="FFFF00"/>
            </a:solidFill>
            <a:ln w="9360">
              <a:solidFill>
                <a:srgbClr val="000000"/>
              </a:solidFill>
              <a:miter lim="800000"/>
              <a:headEnd/>
              <a:tailEnd/>
            </a:ln>
            <a:effectLst/>
          </p:spPr>
          <p:txBody>
            <a:bodyPr wrap="none" anchor="ctr"/>
            <a:lstStyle/>
            <a:p>
              <a:endParaRPr lang="en-US"/>
            </a:p>
          </p:txBody>
        </p:sp>
        <p:sp>
          <p:nvSpPr>
            <p:cNvPr id="11288" name="AutoShape 24"/>
            <p:cNvSpPr>
              <a:spLocks noChangeArrowheads="1"/>
            </p:cNvSpPr>
            <p:nvPr/>
          </p:nvSpPr>
          <p:spPr bwMode="auto">
            <a:xfrm>
              <a:off x="533" y="2160"/>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0</a:t>
              </a:r>
            </a:p>
          </p:txBody>
        </p:sp>
      </p:grpSp>
      <p:grpSp>
        <p:nvGrpSpPr>
          <p:cNvPr id="3" name="Group 25"/>
          <p:cNvGrpSpPr>
            <a:grpSpLocks/>
          </p:cNvGrpSpPr>
          <p:nvPr/>
        </p:nvGrpSpPr>
        <p:grpSpPr bwMode="auto">
          <a:xfrm>
            <a:off x="1757363" y="3957640"/>
            <a:ext cx="554038" cy="393700"/>
            <a:chOff x="912" y="2157"/>
            <a:chExt cx="349" cy="248"/>
          </a:xfrm>
        </p:grpSpPr>
        <p:sp>
          <p:nvSpPr>
            <p:cNvPr id="11290" name="AutoShape 26"/>
            <p:cNvSpPr>
              <a:spLocks noChangeArrowheads="1"/>
            </p:cNvSpPr>
            <p:nvPr/>
          </p:nvSpPr>
          <p:spPr bwMode="auto">
            <a:xfrm>
              <a:off x="912" y="2157"/>
              <a:ext cx="349" cy="248"/>
            </a:xfrm>
            <a:prstGeom prst="roundRect">
              <a:avLst>
                <a:gd name="adj" fmla="val 403"/>
              </a:avLst>
            </a:prstGeom>
            <a:solidFill>
              <a:srgbClr val="FF9900"/>
            </a:solidFill>
            <a:ln w="9360">
              <a:solidFill>
                <a:srgbClr val="000000"/>
              </a:solidFill>
              <a:miter lim="800000"/>
              <a:headEnd/>
              <a:tailEnd/>
            </a:ln>
            <a:effectLst/>
          </p:spPr>
          <p:txBody>
            <a:bodyPr wrap="none" anchor="ctr"/>
            <a:lstStyle/>
            <a:p>
              <a:endParaRPr lang="en-US"/>
            </a:p>
          </p:txBody>
        </p:sp>
        <p:sp>
          <p:nvSpPr>
            <p:cNvPr id="11291" name="AutoShape 27"/>
            <p:cNvSpPr>
              <a:spLocks noChangeArrowheads="1"/>
            </p:cNvSpPr>
            <p:nvPr/>
          </p:nvSpPr>
          <p:spPr bwMode="auto">
            <a:xfrm>
              <a:off x="918" y="2157"/>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1</a:t>
              </a:r>
            </a:p>
          </p:txBody>
        </p:sp>
      </p:grpSp>
      <p:grpSp>
        <p:nvGrpSpPr>
          <p:cNvPr id="4" name="Group 28"/>
          <p:cNvGrpSpPr>
            <a:grpSpLocks/>
          </p:cNvGrpSpPr>
          <p:nvPr/>
        </p:nvGrpSpPr>
        <p:grpSpPr bwMode="auto">
          <a:xfrm>
            <a:off x="1757369" y="4498979"/>
            <a:ext cx="533401" cy="393700"/>
            <a:chOff x="912" y="2498"/>
            <a:chExt cx="336" cy="248"/>
          </a:xfrm>
        </p:grpSpPr>
        <p:sp>
          <p:nvSpPr>
            <p:cNvPr id="11293" name="AutoShape 29"/>
            <p:cNvSpPr>
              <a:spLocks noChangeArrowheads="1"/>
            </p:cNvSpPr>
            <p:nvPr/>
          </p:nvSpPr>
          <p:spPr bwMode="auto">
            <a:xfrm>
              <a:off x="912" y="2498"/>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11294" name="Text Box 30"/>
            <p:cNvSpPr txBox="1">
              <a:spLocks noChangeArrowheads="1"/>
            </p:cNvSpPr>
            <p:nvPr/>
          </p:nvSpPr>
          <p:spPr bwMode="auto">
            <a:xfrm>
              <a:off x="912" y="2498"/>
              <a:ext cx="336" cy="24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5" name="Group 31"/>
          <p:cNvGrpSpPr>
            <a:grpSpLocks/>
          </p:cNvGrpSpPr>
          <p:nvPr/>
        </p:nvGrpSpPr>
        <p:grpSpPr bwMode="auto">
          <a:xfrm>
            <a:off x="1147763" y="4495804"/>
            <a:ext cx="522288" cy="393700"/>
            <a:chOff x="528" y="2496"/>
            <a:chExt cx="329" cy="248"/>
          </a:xfrm>
        </p:grpSpPr>
        <p:sp>
          <p:nvSpPr>
            <p:cNvPr id="11296" name="AutoShape 32"/>
            <p:cNvSpPr>
              <a:spLocks noChangeArrowheads="1"/>
            </p:cNvSpPr>
            <p:nvPr/>
          </p:nvSpPr>
          <p:spPr bwMode="auto">
            <a:xfrm>
              <a:off x="528" y="2496"/>
              <a:ext cx="329"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297" name="AutoShape 33"/>
            <p:cNvSpPr>
              <a:spLocks noChangeArrowheads="1"/>
            </p:cNvSpPr>
            <p:nvPr/>
          </p:nvSpPr>
          <p:spPr bwMode="auto">
            <a:xfrm>
              <a:off x="533" y="2496"/>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298" name="AutoShape 34"/>
          <p:cNvSpPr>
            <a:spLocks noChangeArrowheads="1"/>
          </p:cNvSpPr>
          <p:nvPr/>
        </p:nvSpPr>
        <p:spPr bwMode="auto">
          <a:xfrm>
            <a:off x="1047750" y="3886205"/>
            <a:ext cx="1319212"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299" name="AutoShape 35"/>
          <p:cNvSpPr>
            <a:spLocks noChangeArrowheads="1"/>
          </p:cNvSpPr>
          <p:nvPr/>
        </p:nvSpPr>
        <p:spPr bwMode="auto">
          <a:xfrm rot="16200000">
            <a:off x="1443376" y="4402456"/>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buClr>
                <a:srgbClr val="009999"/>
              </a:buClr>
              <a:buFont typeface="TradeGothic"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9999"/>
                </a:solidFill>
                <a:latin typeface="TradeGothic" pitchFamily="32" charset="0"/>
              </a:rPr>
              <a:t>Chunk server </a:t>
            </a:r>
            <a:r>
              <a:rPr lang="en-GB" sz="1600" dirty="0">
                <a:solidFill>
                  <a:srgbClr val="009999"/>
                </a:solidFill>
                <a:latin typeface="TradeGothic" pitchFamily="32" charset="0"/>
              </a:rPr>
              <a:t>1</a:t>
            </a:r>
          </a:p>
        </p:txBody>
      </p:sp>
      <p:grpSp>
        <p:nvGrpSpPr>
          <p:cNvPr id="6" name="Group 36"/>
          <p:cNvGrpSpPr>
            <a:grpSpLocks/>
          </p:cNvGrpSpPr>
          <p:nvPr/>
        </p:nvGrpSpPr>
        <p:grpSpPr bwMode="auto">
          <a:xfrm>
            <a:off x="5465826" y="4419600"/>
            <a:ext cx="550863" cy="393700"/>
            <a:chOff x="3099" y="2165"/>
            <a:chExt cx="347" cy="248"/>
          </a:xfrm>
        </p:grpSpPr>
        <p:sp>
          <p:nvSpPr>
            <p:cNvPr id="11301" name="AutoShape 37"/>
            <p:cNvSpPr>
              <a:spLocks noChangeArrowheads="1"/>
            </p:cNvSpPr>
            <p:nvPr/>
          </p:nvSpPr>
          <p:spPr bwMode="auto">
            <a:xfrm>
              <a:off x="3099" y="2165"/>
              <a:ext cx="347" cy="248"/>
            </a:xfrm>
            <a:prstGeom prst="roundRect">
              <a:avLst>
                <a:gd name="adj" fmla="val 403"/>
              </a:avLst>
            </a:prstGeom>
            <a:solidFill>
              <a:srgbClr val="92D050"/>
            </a:solidFill>
            <a:ln w="9360">
              <a:solidFill>
                <a:srgbClr val="000000"/>
              </a:solidFill>
              <a:miter lim="800000"/>
              <a:headEnd/>
              <a:tailEnd/>
            </a:ln>
            <a:effectLst/>
          </p:spPr>
          <p:txBody>
            <a:bodyPr wrap="none" anchor="ctr"/>
            <a:lstStyle/>
            <a:p>
              <a:endParaRPr lang="en-US"/>
            </a:p>
          </p:txBody>
        </p:sp>
        <p:sp>
          <p:nvSpPr>
            <p:cNvPr id="11302" name="AutoShape 38"/>
            <p:cNvSpPr>
              <a:spLocks noChangeArrowheads="1"/>
            </p:cNvSpPr>
            <p:nvPr/>
          </p:nvSpPr>
          <p:spPr bwMode="auto">
            <a:xfrm>
              <a:off x="3105" y="2165"/>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olidFill>
                    <a:srgbClr val="7D7D7D"/>
                  </a:solidFill>
                  <a:latin typeface="TradeGothic" pitchFamily="32" charset="0"/>
                </a:rPr>
                <a:t>D</a:t>
              </a:r>
              <a:r>
                <a:rPr lang="en-GB" baseline="-25000" dirty="0">
                  <a:solidFill>
                    <a:srgbClr val="7D7D7D"/>
                  </a:solidFill>
                  <a:latin typeface="TradeGothic" pitchFamily="32" charset="0"/>
                </a:rPr>
                <a:t>1</a:t>
              </a:r>
            </a:p>
          </p:txBody>
        </p:sp>
      </p:grpSp>
      <p:grpSp>
        <p:nvGrpSpPr>
          <p:cNvPr id="7" name="Group 39"/>
          <p:cNvGrpSpPr>
            <a:grpSpLocks/>
          </p:cNvGrpSpPr>
          <p:nvPr/>
        </p:nvGrpSpPr>
        <p:grpSpPr bwMode="auto">
          <a:xfrm>
            <a:off x="5459765" y="3970340"/>
            <a:ext cx="560388" cy="393700"/>
            <a:chOff x="3487" y="2165"/>
            <a:chExt cx="353" cy="248"/>
          </a:xfrm>
        </p:grpSpPr>
        <p:sp>
          <p:nvSpPr>
            <p:cNvPr id="11304" name="AutoShape 40"/>
            <p:cNvSpPr>
              <a:spLocks noChangeArrowheads="1"/>
            </p:cNvSpPr>
            <p:nvPr/>
          </p:nvSpPr>
          <p:spPr bwMode="auto">
            <a:xfrm>
              <a:off x="3487" y="2165"/>
              <a:ext cx="353"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305" name="AutoShape 41"/>
            <p:cNvSpPr>
              <a:spLocks noChangeArrowheads="1"/>
            </p:cNvSpPr>
            <p:nvPr/>
          </p:nvSpPr>
          <p:spPr bwMode="auto">
            <a:xfrm>
              <a:off x="3493" y="2165"/>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306" name="AutoShape 42"/>
          <p:cNvSpPr>
            <a:spLocks noChangeArrowheads="1"/>
          </p:cNvSpPr>
          <p:nvPr/>
        </p:nvSpPr>
        <p:spPr bwMode="auto">
          <a:xfrm>
            <a:off x="4780374" y="3886205"/>
            <a:ext cx="1319213"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307" name="AutoShape 43"/>
          <p:cNvSpPr>
            <a:spLocks noChangeArrowheads="1"/>
          </p:cNvSpPr>
          <p:nvPr/>
        </p:nvSpPr>
        <p:spPr bwMode="auto">
          <a:xfrm rot="16200000">
            <a:off x="5186255" y="4410393"/>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9999"/>
                </a:solidFill>
                <a:latin typeface="TradeGothic" pitchFamily="32" charset="0"/>
              </a:rPr>
              <a:t>Chunk server 3</a:t>
            </a:r>
            <a:endParaRPr lang="en-GB" sz="1600" dirty="0">
              <a:solidFill>
                <a:srgbClr val="009999"/>
              </a:solidFill>
              <a:latin typeface="TradeGothic" pitchFamily="32" charset="0"/>
            </a:endParaRPr>
          </a:p>
        </p:txBody>
      </p:sp>
      <p:grpSp>
        <p:nvGrpSpPr>
          <p:cNvPr id="8" name="Group 44"/>
          <p:cNvGrpSpPr>
            <a:grpSpLocks/>
          </p:cNvGrpSpPr>
          <p:nvPr/>
        </p:nvGrpSpPr>
        <p:grpSpPr bwMode="auto">
          <a:xfrm>
            <a:off x="3586165" y="3962403"/>
            <a:ext cx="522288" cy="393700"/>
            <a:chOff x="2064" y="2160"/>
            <a:chExt cx="329" cy="248"/>
          </a:xfrm>
        </p:grpSpPr>
        <p:sp>
          <p:nvSpPr>
            <p:cNvPr id="11309" name="AutoShape 45"/>
            <p:cNvSpPr>
              <a:spLocks noChangeArrowheads="1"/>
            </p:cNvSpPr>
            <p:nvPr/>
          </p:nvSpPr>
          <p:spPr bwMode="auto">
            <a:xfrm>
              <a:off x="2064" y="2160"/>
              <a:ext cx="329" cy="248"/>
            </a:xfrm>
            <a:prstGeom prst="roundRect">
              <a:avLst>
                <a:gd name="adj" fmla="val 403"/>
              </a:avLst>
            </a:prstGeom>
            <a:solidFill>
              <a:srgbClr val="FF9900"/>
            </a:solidFill>
            <a:ln w="9360">
              <a:solidFill>
                <a:srgbClr val="000000"/>
              </a:solidFill>
              <a:miter lim="800000"/>
              <a:headEnd/>
              <a:tailEnd/>
            </a:ln>
            <a:effectLst/>
          </p:spPr>
          <p:txBody>
            <a:bodyPr wrap="none" anchor="ctr"/>
            <a:lstStyle/>
            <a:p>
              <a:endParaRPr lang="en-US"/>
            </a:p>
          </p:txBody>
        </p:sp>
        <p:sp>
          <p:nvSpPr>
            <p:cNvPr id="11310" name="AutoShape 46"/>
            <p:cNvSpPr>
              <a:spLocks noChangeArrowheads="1"/>
            </p:cNvSpPr>
            <p:nvPr/>
          </p:nvSpPr>
          <p:spPr bwMode="auto">
            <a:xfrm>
              <a:off x="2069" y="2160"/>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1</a:t>
              </a:r>
            </a:p>
          </p:txBody>
        </p:sp>
      </p:grpSp>
      <p:grpSp>
        <p:nvGrpSpPr>
          <p:cNvPr id="9" name="Group 47"/>
          <p:cNvGrpSpPr>
            <a:grpSpLocks/>
          </p:cNvGrpSpPr>
          <p:nvPr/>
        </p:nvGrpSpPr>
        <p:grpSpPr bwMode="auto">
          <a:xfrm>
            <a:off x="3586171" y="4498979"/>
            <a:ext cx="533401" cy="393700"/>
            <a:chOff x="2064" y="2498"/>
            <a:chExt cx="336" cy="248"/>
          </a:xfrm>
        </p:grpSpPr>
        <p:sp>
          <p:nvSpPr>
            <p:cNvPr id="11312" name="AutoShape 48"/>
            <p:cNvSpPr>
              <a:spLocks noChangeArrowheads="1"/>
            </p:cNvSpPr>
            <p:nvPr/>
          </p:nvSpPr>
          <p:spPr bwMode="auto">
            <a:xfrm>
              <a:off x="2064" y="2498"/>
              <a:ext cx="336" cy="248"/>
            </a:xfrm>
            <a:prstGeom prst="roundRect">
              <a:avLst>
                <a:gd name="adj" fmla="val 403"/>
              </a:avLst>
            </a:prstGeom>
            <a:solidFill>
              <a:srgbClr val="00FF00"/>
            </a:solidFill>
            <a:ln w="9360">
              <a:solidFill>
                <a:srgbClr val="000000"/>
              </a:solidFill>
              <a:miter lim="800000"/>
              <a:headEnd/>
              <a:tailEnd/>
            </a:ln>
            <a:effectLst/>
          </p:spPr>
          <p:txBody>
            <a:bodyPr wrap="none" anchor="ctr"/>
            <a:lstStyle/>
            <a:p>
              <a:endParaRPr lang="en-US"/>
            </a:p>
          </p:txBody>
        </p:sp>
        <p:sp>
          <p:nvSpPr>
            <p:cNvPr id="11313" name="Text Box 49"/>
            <p:cNvSpPr txBox="1">
              <a:spLocks noChangeArrowheads="1"/>
            </p:cNvSpPr>
            <p:nvPr/>
          </p:nvSpPr>
          <p:spPr bwMode="auto">
            <a:xfrm>
              <a:off x="2064" y="2498"/>
              <a:ext cx="336" cy="24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3</a:t>
              </a:r>
            </a:p>
          </p:txBody>
        </p:sp>
      </p:grpSp>
      <p:grpSp>
        <p:nvGrpSpPr>
          <p:cNvPr id="10" name="Group 50"/>
          <p:cNvGrpSpPr>
            <a:grpSpLocks/>
          </p:cNvGrpSpPr>
          <p:nvPr/>
        </p:nvGrpSpPr>
        <p:grpSpPr bwMode="auto">
          <a:xfrm>
            <a:off x="2976565" y="4503741"/>
            <a:ext cx="522288" cy="393700"/>
            <a:chOff x="1680" y="2501"/>
            <a:chExt cx="329" cy="248"/>
          </a:xfrm>
        </p:grpSpPr>
        <p:sp>
          <p:nvSpPr>
            <p:cNvPr id="11315" name="AutoShape 51"/>
            <p:cNvSpPr>
              <a:spLocks noChangeArrowheads="1"/>
            </p:cNvSpPr>
            <p:nvPr/>
          </p:nvSpPr>
          <p:spPr bwMode="auto">
            <a:xfrm>
              <a:off x="1680" y="2501"/>
              <a:ext cx="329"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316" name="AutoShape 52"/>
            <p:cNvSpPr>
              <a:spLocks noChangeArrowheads="1"/>
            </p:cNvSpPr>
            <p:nvPr/>
          </p:nvSpPr>
          <p:spPr bwMode="auto">
            <a:xfrm>
              <a:off x="1685" y="2501"/>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317" name="AutoShape 53"/>
          <p:cNvSpPr>
            <a:spLocks noChangeArrowheads="1"/>
          </p:cNvSpPr>
          <p:nvPr/>
        </p:nvSpPr>
        <p:spPr bwMode="auto">
          <a:xfrm>
            <a:off x="2876550" y="3886205"/>
            <a:ext cx="1319212"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318" name="AutoShape 54"/>
          <p:cNvSpPr>
            <a:spLocks noChangeArrowheads="1"/>
          </p:cNvSpPr>
          <p:nvPr/>
        </p:nvSpPr>
        <p:spPr bwMode="auto">
          <a:xfrm rot="16200000">
            <a:off x="3302340" y="4411980"/>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9999"/>
                </a:solidFill>
                <a:latin typeface="TradeGothic" pitchFamily="32" charset="0"/>
              </a:rPr>
              <a:t>Chunk server </a:t>
            </a:r>
            <a:r>
              <a:rPr lang="en-GB" sz="1600" dirty="0">
                <a:solidFill>
                  <a:srgbClr val="009999"/>
                </a:solidFill>
                <a:latin typeface="TradeGothic" pitchFamily="32" charset="0"/>
              </a:rPr>
              <a:t>2</a:t>
            </a:r>
          </a:p>
        </p:txBody>
      </p:sp>
      <p:sp>
        <p:nvSpPr>
          <p:cNvPr id="11319" name="AutoShape 55"/>
          <p:cNvSpPr>
            <a:spLocks noChangeArrowheads="1"/>
          </p:cNvSpPr>
          <p:nvPr/>
        </p:nvSpPr>
        <p:spPr bwMode="auto">
          <a:xfrm>
            <a:off x="6316853" y="4191000"/>
            <a:ext cx="643423" cy="648512"/>
          </a:xfrm>
          <a:prstGeom prst="roundRect">
            <a:avLst>
              <a:gd name="adj" fmla="val 245"/>
            </a:avLst>
          </a:prstGeom>
          <a:noFill/>
          <a:ln w="9525">
            <a:noFill/>
            <a:round/>
            <a:headEnd/>
            <a:tailEnd/>
          </a:ln>
          <a:effectLst/>
        </p:spPr>
        <p:txBody>
          <a:bodyPr wrap="none" lIns="90000" tIns="46800" rIns="90000" bIns="4680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b="1" dirty="0">
                <a:solidFill>
                  <a:srgbClr val="7D7D7D"/>
                </a:solidFill>
                <a:latin typeface="TradeGothic" pitchFamily="32" charset="0"/>
              </a:rPr>
              <a:t>…</a:t>
            </a:r>
          </a:p>
        </p:txBody>
      </p:sp>
      <p:grpSp>
        <p:nvGrpSpPr>
          <p:cNvPr id="11" name="Group 60"/>
          <p:cNvGrpSpPr>
            <a:grpSpLocks/>
          </p:cNvGrpSpPr>
          <p:nvPr/>
        </p:nvGrpSpPr>
        <p:grpSpPr bwMode="auto">
          <a:xfrm>
            <a:off x="4869058" y="3962404"/>
            <a:ext cx="533401" cy="393700"/>
            <a:chOff x="3504" y="2496"/>
            <a:chExt cx="336" cy="248"/>
          </a:xfrm>
        </p:grpSpPr>
        <p:sp>
          <p:nvSpPr>
            <p:cNvPr id="11325" name="AutoShape 61"/>
            <p:cNvSpPr>
              <a:spLocks noChangeArrowheads="1"/>
            </p:cNvSpPr>
            <p:nvPr/>
          </p:nvSpPr>
          <p:spPr bwMode="auto">
            <a:xfrm>
              <a:off x="3504" y="2496"/>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11326" name="Text Box 62"/>
            <p:cNvSpPr txBox="1">
              <a:spLocks noChangeArrowheads="1"/>
            </p:cNvSpPr>
            <p:nvPr/>
          </p:nvSpPr>
          <p:spPr bwMode="auto">
            <a:xfrm>
              <a:off x="3504" y="2496"/>
              <a:ext cx="336" cy="24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12" name="Group 22"/>
          <p:cNvGrpSpPr>
            <a:grpSpLocks/>
          </p:cNvGrpSpPr>
          <p:nvPr/>
        </p:nvGrpSpPr>
        <p:grpSpPr bwMode="auto">
          <a:xfrm>
            <a:off x="2976748" y="3962400"/>
            <a:ext cx="522288" cy="393700"/>
            <a:chOff x="528" y="2160"/>
            <a:chExt cx="329" cy="248"/>
          </a:xfrm>
          <a:solidFill>
            <a:schemeClr val="accent3"/>
          </a:solidFill>
        </p:grpSpPr>
        <p:sp>
          <p:nvSpPr>
            <p:cNvPr id="74"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75"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olidFill>
                    <a:srgbClr val="7D7D7D"/>
                  </a:solidFill>
                  <a:latin typeface="TradeGothic" pitchFamily="32" charset="0"/>
                </a:rPr>
                <a:t>D</a:t>
              </a:r>
              <a:r>
                <a:rPr lang="en-GB" baseline="-25000" dirty="0" smtClean="0">
                  <a:solidFill>
                    <a:srgbClr val="7D7D7D"/>
                  </a:solidFill>
                  <a:latin typeface="TradeGothic" pitchFamily="32" charset="0"/>
                </a:rPr>
                <a:t>0</a:t>
              </a:r>
              <a:endParaRPr lang="en-GB" baseline="-25000" dirty="0">
                <a:solidFill>
                  <a:srgbClr val="7D7D7D"/>
                </a:solidFill>
                <a:latin typeface="TradeGothic" pitchFamily="32" charset="0"/>
              </a:endParaRPr>
            </a:p>
          </p:txBody>
        </p:sp>
      </p:grpSp>
      <p:grpSp>
        <p:nvGrpSpPr>
          <p:cNvPr id="13" name="Group 22"/>
          <p:cNvGrpSpPr>
            <a:grpSpLocks/>
          </p:cNvGrpSpPr>
          <p:nvPr/>
        </p:nvGrpSpPr>
        <p:grpSpPr bwMode="auto">
          <a:xfrm>
            <a:off x="4875744" y="4425007"/>
            <a:ext cx="522288" cy="393700"/>
            <a:chOff x="528" y="2160"/>
            <a:chExt cx="329" cy="248"/>
          </a:xfrm>
          <a:solidFill>
            <a:schemeClr val="accent3"/>
          </a:solidFill>
        </p:grpSpPr>
        <p:sp>
          <p:nvSpPr>
            <p:cNvPr id="77"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78"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olidFill>
                    <a:srgbClr val="7D7D7D"/>
                  </a:solidFill>
                  <a:latin typeface="TradeGothic" pitchFamily="32" charset="0"/>
                </a:rPr>
                <a:t>D</a:t>
              </a:r>
              <a:r>
                <a:rPr lang="en-GB" baseline="-25000" dirty="0" smtClean="0">
                  <a:solidFill>
                    <a:srgbClr val="7D7D7D"/>
                  </a:solidFill>
                  <a:latin typeface="TradeGothic" pitchFamily="32" charset="0"/>
                </a:rPr>
                <a:t>0</a:t>
              </a:r>
              <a:endParaRPr lang="en-GB" baseline="-25000" dirty="0">
                <a:solidFill>
                  <a:srgbClr val="7D7D7D"/>
                </a:solidFill>
                <a:latin typeface="TradeGothic" pitchFamily="32" charset="0"/>
              </a:endParaRPr>
            </a:p>
          </p:txBody>
        </p:sp>
      </p:grpSp>
      <p:sp>
        <p:nvSpPr>
          <p:cNvPr id="79" name="Rectangle 78"/>
          <p:cNvSpPr/>
          <p:nvPr/>
        </p:nvSpPr>
        <p:spPr>
          <a:xfrm>
            <a:off x="1045034" y="5410200"/>
            <a:ext cx="6922633"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smtClean="0"/>
              <a:t>Bring computation directly to the data!</a:t>
            </a:r>
            <a:endParaRPr lang="en-US" sz="2800" dirty="0"/>
          </a:p>
        </p:txBody>
      </p:sp>
      <p:grpSp>
        <p:nvGrpSpPr>
          <p:cNvPr id="14" name="Group 36"/>
          <p:cNvGrpSpPr>
            <a:grpSpLocks/>
          </p:cNvGrpSpPr>
          <p:nvPr/>
        </p:nvGrpSpPr>
        <p:grpSpPr bwMode="auto">
          <a:xfrm>
            <a:off x="7058035" y="3970340"/>
            <a:ext cx="550863" cy="393700"/>
            <a:chOff x="3099" y="2165"/>
            <a:chExt cx="347" cy="248"/>
          </a:xfrm>
        </p:grpSpPr>
        <p:sp>
          <p:nvSpPr>
            <p:cNvPr id="81" name="AutoShape 37"/>
            <p:cNvSpPr>
              <a:spLocks noChangeArrowheads="1"/>
            </p:cNvSpPr>
            <p:nvPr/>
          </p:nvSpPr>
          <p:spPr bwMode="auto">
            <a:xfrm>
              <a:off x="3099" y="2165"/>
              <a:ext cx="347" cy="248"/>
            </a:xfrm>
            <a:prstGeom prst="roundRect">
              <a:avLst>
                <a:gd name="adj" fmla="val 403"/>
              </a:avLst>
            </a:prstGeom>
            <a:solidFill>
              <a:srgbClr val="FFFF00"/>
            </a:solidFill>
            <a:ln w="9360">
              <a:solidFill>
                <a:srgbClr val="000000"/>
              </a:solidFill>
              <a:miter lim="800000"/>
              <a:headEnd/>
              <a:tailEnd/>
            </a:ln>
            <a:effectLst/>
          </p:spPr>
          <p:txBody>
            <a:bodyPr wrap="none" anchor="ctr"/>
            <a:lstStyle/>
            <a:p>
              <a:endParaRPr lang="en-US"/>
            </a:p>
          </p:txBody>
        </p:sp>
        <p:sp>
          <p:nvSpPr>
            <p:cNvPr id="82" name="AutoShape 38"/>
            <p:cNvSpPr>
              <a:spLocks noChangeArrowheads="1"/>
            </p:cNvSpPr>
            <p:nvPr/>
          </p:nvSpPr>
          <p:spPr bwMode="auto">
            <a:xfrm>
              <a:off x="3105" y="2165"/>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0</a:t>
              </a:r>
            </a:p>
          </p:txBody>
        </p:sp>
      </p:grpSp>
      <p:grpSp>
        <p:nvGrpSpPr>
          <p:cNvPr id="15" name="Group 39"/>
          <p:cNvGrpSpPr>
            <a:grpSpLocks/>
          </p:cNvGrpSpPr>
          <p:nvPr/>
        </p:nvGrpSpPr>
        <p:grpSpPr bwMode="auto">
          <a:xfrm>
            <a:off x="7673980" y="3970340"/>
            <a:ext cx="560388" cy="393700"/>
            <a:chOff x="3487" y="2165"/>
            <a:chExt cx="353" cy="248"/>
          </a:xfrm>
        </p:grpSpPr>
        <p:sp>
          <p:nvSpPr>
            <p:cNvPr id="84" name="AutoShape 40"/>
            <p:cNvSpPr>
              <a:spLocks noChangeArrowheads="1"/>
            </p:cNvSpPr>
            <p:nvPr/>
          </p:nvSpPr>
          <p:spPr bwMode="auto">
            <a:xfrm>
              <a:off x="3487" y="2165"/>
              <a:ext cx="353"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85" name="AutoShape 41"/>
            <p:cNvSpPr>
              <a:spLocks noChangeArrowheads="1"/>
            </p:cNvSpPr>
            <p:nvPr/>
          </p:nvSpPr>
          <p:spPr bwMode="auto">
            <a:xfrm>
              <a:off x="3493" y="2165"/>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86" name="AutoShape 42"/>
          <p:cNvSpPr>
            <a:spLocks noChangeArrowheads="1"/>
          </p:cNvSpPr>
          <p:nvPr/>
        </p:nvSpPr>
        <p:spPr bwMode="auto">
          <a:xfrm>
            <a:off x="6994594" y="3886205"/>
            <a:ext cx="1319213"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87" name="AutoShape 43"/>
          <p:cNvSpPr>
            <a:spLocks noChangeArrowheads="1"/>
          </p:cNvSpPr>
          <p:nvPr/>
        </p:nvSpPr>
        <p:spPr bwMode="auto">
          <a:xfrm rot="16200000">
            <a:off x="7400471" y="4393557"/>
            <a:ext cx="427979" cy="1519584"/>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9999"/>
                </a:solidFill>
                <a:latin typeface="TradeGothic" pitchFamily="32" charset="0"/>
              </a:rPr>
              <a:t>Chunk server </a:t>
            </a:r>
            <a:r>
              <a:rPr lang="en-GB" sz="1600" dirty="0">
                <a:solidFill>
                  <a:srgbClr val="009999"/>
                </a:solidFill>
                <a:latin typeface="TradeGothic" pitchFamily="32" charset="0"/>
              </a:rPr>
              <a:t>N</a:t>
            </a:r>
          </a:p>
        </p:txBody>
      </p:sp>
      <p:grpSp>
        <p:nvGrpSpPr>
          <p:cNvPr id="16" name="Group 60"/>
          <p:cNvGrpSpPr>
            <a:grpSpLocks/>
          </p:cNvGrpSpPr>
          <p:nvPr/>
        </p:nvGrpSpPr>
        <p:grpSpPr bwMode="auto">
          <a:xfrm>
            <a:off x="7700973" y="4495804"/>
            <a:ext cx="533401" cy="393700"/>
            <a:chOff x="3504" y="2496"/>
            <a:chExt cx="336" cy="248"/>
          </a:xfrm>
        </p:grpSpPr>
        <p:sp>
          <p:nvSpPr>
            <p:cNvPr id="89" name="AutoShape 61"/>
            <p:cNvSpPr>
              <a:spLocks noChangeArrowheads="1"/>
            </p:cNvSpPr>
            <p:nvPr/>
          </p:nvSpPr>
          <p:spPr bwMode="auto">
            <a:xfrm>
              <a:off x="3504" y="2496"/>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90" name="Text Box 62"/>
            <p:cNvSpPr txBox="1">
              <a:spLocks noChangeArrowheads="1"/>
            </p:cNvSpPr>
            <p:nvPr/>
          </p:nvSpPr>
          <p:spPr bwMode="auto">
            <a:xfrm>
              <a:off x="3504" y="2496"/>
              <a:ext cx="336" cy="24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17" name="Group 22"/>
          <p:cNvGrpSpPr>
            <a:grpSpLocks/>
          </p:cNvGrpSpPr>
          <p:nvPr/>
        </p:nvGrpSpPr>
        <p:grpSpPr bwMode="auto">
          <a:xfrm>
            <a:off x="7089959" y="4425007"/>
            <a:ext cx="522288" cy="393700"/>
            <a:chOff x="528" y="2160"/>
            <a:chExt cx="329" cy="248"/>
          </a:xfrm>
          <a:solidFill>
            <a:schemeClr val="accent3"/>
          </a:solidFill>
        </p:grpSpPr>
        <p:sp>
          <p:nvSpPr>
            <p:cNvPr id="92"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93"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olidFill>
                    <a:srgbClr val="7D7D7D"/>
                  </a:solidFill>
                  <a:latin typeface="TradeGothic" pitchFamily="32" charset="0"/>
                </a:rPr>
                <a:t>D</a:t>
              </a:r>
              <a:r>
                <a:rPr lang="en-GB" baseline="-25000" dirty="0" smtClean="0">
                  <a:solidFill>
                    <a:srgbClr val="7D7D7D"/>
                  </a:solidFill>
                  <a:latin typeface="TradeGothic" pitchFamily="32" charset="0"/>
                </a:rPr>
                <a:t>0</a:t>
              </a:r>
              <a:endParaRPr lang="en-GB" baseline="-25000" dirty="0">
                <a:solidFill>
                  <a:srgbClr val="7D7D7D"/>
                </a:solidFill>
                <a:latin typeface="TradeGothic" pitchFamily="32" charset="0"/>
              </a:endParaRPr>
            </a:p>
          </p:txBody>
        </p:sp>
      </p:grpSp>
      <p:sp>
        <p:nvSpPr>
          <p:cNvPr id="65" name="Rectangle 64"/>
          <p:cNvSpPr/>
          <p:nvPr/>
        </p:nvSpPr>
        <p:spPr>
          <a:xfrm>
            <a:off x="1066806" y="6096000"/>
            <a:ext cx="6922633" cy="533400"/>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smtClean="0"/>
              <a:t>Chunk servers also serve as compute servers</a:t>
            </a:r>
            <a:endParaRPr lang="en-US" sz="2800" dirty="0"/>
          </a:p>
        </p:txBody>
      </p:sp>
    </p:spTree>
    <p:extLst>
      <p:ext uri="{BB962C8B-B14F-4D97-AF65-F5344CB8AC3E}">
        <p14:creationId xmlns:p14="http://schemas.microsoft.com/office/powerpoint/2010/main" val="145715577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95288" y="2636839"/>
            <a:ext cx="8229600" cy="1143000"/>
          </a:xfrm>
        </p:spPr>
        <p:txBody>
          <a:bodyPr/>
          <a:lstStyle/>
          <a:p>
            <a:pPr eaLnBrk="1" hangingPunct="1"/>
            <a:r>
              <a:rPr lang="zh-CN" altLang="en-US" dirty="0" smtClean="0">
                <a:latin typeface="+mn-ea"/>
                <a:ea typeface="+mn-ea"/>
              </a:rPr>
              <a:t>数据并行</a:t>
            </a:r>
            <a:endParaRPr lang="en-US" altLang="zh-CN" dirty="0" smtClean="0">
              <a:latin typeface="+mn-ea"/>
              <a:ea typeface="+mn-ea"/>
            </a:endParaRPr>
          </a:p>
        </p:txBody>
      </p:sp>
      <p:sp>
        <p:nvSpPr>
          <p:cNvPr id="2" name="矩形 1"/>
          <p:cNvSpPr/>
          <p:nvPr/>
        </p:nvSpPr>
        <p:spPr>
          <a:xfrm>
            <a:off x="838200" y="5791200"/>
            <a:ext cx="7543800" cy="369332"/>
          </a:xfrm>
          <a:prstGeom prst="rect">
            <a:avLst/>
          </a:prstGeom>
        </p:spPr>
        <p:txBody>
          <a:bodyPr wrap="square">
            <a:spAutoFit/>
          </a:bodyPr>
          <a:lstStyle/>
          <a:p>
            <a:r>
              <a:rPr lang="en-US" altLang="zh-CN" dirty="0"/>
              <a:t>http://www.xuetangx.com/courses/course-v1:TsinghuaX+64100033X+SP/about</a:t>
            </a:r>
            <a:endParaRPr lang="zh-CN" altLang="en-US" dirty="0"/>
          </a:p>
        </p:txBody>
      </p:sp>
      <p:sp>
        <p:nvSpPr>
          <p:cNvPr id="3" name="矩形 2"/>
          <p:cNvSpPr/>
          <p:nvPr/>
        </p:nvSpPr>
        <p:spPr>
          <a:xfrm>
            <a:off x="1746504" y="5421868"/>
            <a:ext cx="7431024" cy="369332"/>
          </a:xfrm>
          <a:prstGeom prst="rect">
            <a:avLst/>
          </a:prstGeom>
        </p:spPr>
        <p:txBody>
          <a:bodyPr wrap="square">
            <a:spAutoFit/>
          </a:bodyPr>
          <a:lstStyle/>
          <a:p>
            <a:r>
              <a:rPr lang="zh-CN" altLang="en-US" dirty="0"/>
              <a:t>大数据系统基础（自主模式）</a:t>
            </a:r>
            <a:r>
              <a:rPr lang="en-US" altLang="zh-CN" dirty="0" smtClean="0"/>
              <a:t>- </a:t>
            </a:r>
            <a:r>
              <a:rPr lang="zh-CN" altLang="en-US" dirty="0" smtClean="0"/>
              <a:t>清华大学 </a:t>
            </a:r>
            <a:r>
              <a:rPr lang="en-US" altLang="zh-CN" dirty="0" smtClean="0"/>
              <a:t>- </a:t>
            </a:r>
            <a:r>
              <a:rPr lang="zh-CN" altLang="en-US" dirty="0" smtClean="0"/>
              <a:t>王</a:t>
            </a:r>
            <a:r>
              <a:rPr lang="zh-CN" altLang="en-US" dirty="0"/>
              <a:t>建民、徐葳、陈康等</a:t>
            </a:r>
          </a:p>
        </p:txBody>
      </p:sp>
    </p:spTree>
    <p:extLst>
      <p:ext uri="{BB962C8B-B14F-4D97-AF65-F5344CB8AC3E}">
        <p14:creationId xmlns:p14="http://schemas.microsoft.com/office/powerpoint/2010/main" val="452057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7" y="457202"/>
            <a:ext cx="818197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627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26" y="685803"/>
            <a:ext cx="8115300"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457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33401"/>
            <a:ext cx="8972550" cy="4972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75791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4" y="585218"/>
            <a:ext cx="886777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20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533400"/>
            <a:ext cx="8782050"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6750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例子：搜索关键字的统计</a:t>
            </a:r>
            <a:endParaRPr lang="zh-CN" altLang="en-US" dirty="0"/>
          </a:p>
        </p:txBody>
      </p:sp>
      <p:sp>
        <p:nvSpPr>
          <p:cNvPr id="3" name="内容占位符 2"/>
          <p:cNvSpPr>
            <a:spLocks noGrp="1"/>
          </p:cNvSpPr>
          <p:nvPr>
            <p:ph idx="1"/>
          </p:nvPr>
        </p:nvSpPr>
        <p:spPr/>
        <p:txBody>
          <a:bodyPr/>
          <a:lstStyle/>
          <a:p>
            <a:r>
              <a:rPr lang="en-US" altLang="zh-CN" dirty="0"/>
              <a:t>Google</a:t>
            </a:r>
            <a:r>
              <a:rPr lang="zh-CN" altLang="en-US" dirty="0"/>
              <a:t>是大家常用的搜索引擎，作为业务的重要特征，它自然想知道大家对哪些关键字感兴趣，比如以天为单位，收集所有人搜过的关键字，统计其出现的次数。</a:t>
            </a:r>
            <a:endParaRPr lang="zh-CN" altLang="en-US" dirty="0"/>
          </a:p>
          <a:p>
            <a:r>
              <a:rPr lang="zh-CN" altLang="en-US" dirty="0"/>
              <a:t>每天那么多人使用</a:t>
            </a:r>
            <a:r>
              <a:rPr lang="en-US" altLang="zh-CN" dirty="0"/>
              <a:t>Google</a:t>
            </a:r>
            <a:r>
              <a:rPr lang="zh-CN" altLang="en-US" dirty="0"/>
              <a:t>，它不可能把这些关键字都放在内存里，而且</a:t>
            </a:r>
            <a:r>
              <a:rPr lang="en-US" altLang="zh-CN" dirty="0"/>
              <a:t>Google</a:t>
            </a:r>
            <a:r>
              <a:rPr lang="zh-CN" altLang="en-US" dirty="0"/>
              <a:t>也是用很多服务器为大家完成搜索的，所以一天里所有搜过的关键字，都以文件的形式存在多台机器上。我们就叫这些机器</a:t>
            </a:r>
            <a:r>
              <a:rPr lang="en-US" altLang="zh-CN" dirty="0"/>
              <a:t>1, 2, 3......n.</a:t>
            </a:r>
            <a:endParaRPr lang="zh-CN" altLang="en-US" dirty="0"/>
          </a:p>
          <a:p>
            <a:endParaRPr lang="zh-CN" altLang="en-US" dirty="0"/>
          </a:p>
        </p:txBody>
      </p:sp>
    </p:spTree>
    <p:extLst>
      <p:ext uri="{BB962C8B-B14F-4D97-AF65-F5344CB8AC3E}">
        <p14:creationId xmlns:p14="http://schemas.microsoft.com/office/powerpoint/2010/main" val="4164925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915400" cy="443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6185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3"/>
            <a:ext cx="8515350" cy="4400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7301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4" y="457200"/>
            <a:ext cx="8762999" cy="463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09600" y="5486400"/>
            <a:ext cx="8686800" cy="923330"/>
          </a:xfrm>
          <a:prstGeom prst="rect">
            <a:avLst/>
          </a:prstGeom>
        </p:spPr>
        <p:txBody>
          <a:bodyPr wrap="square">
            <a:spAutoFit/>
          </a:bodyPr>
          <a:lstStyle/>
          <a:p>
            <a:r>
              <a:rPr lang="zh-CN" altLang="en-US" dirty="0"/>
              <a:t>大数据平台核心技术（自主模式）</a:t>
            </a:r>
            <a:r>
              <a:rPr lang="en-US" altLang="zh-CN" dirty="0"/>
              <a:t>-</a:t>
            </a:r>
            <a:r>
              <a:rPr lang="zh-CN" altLang="en-US" dirty="0"/>
              <a:t>清华大学</a:t>
            </a:r>
            <a:r>
              <a:rPr lang="en-US" altLang="zh-CN" dirty="0"/>
              <a:t>-</a:t>
            </a:r>
            <a:r>
              <a:rPr lang="zh-CN" altLang="en-US" dirty="0"/>
              <a:t>武永卫、程永（永初）、姚文辉等</a:t>
            </a:r>
          </a:p>
          <a:p>
            <a:r>
              <a:rPr lang="en-US" altLang="zh-CN" dirty="0" smtClean="0"/>
              <a:t>http</a:t>
            </a:r>
            <a:r>
              <a:rPr lang="en-US" altLang="zh-CN" dirty="0"/>
              <a:t>://</a:t>
            </a:r>
            <a:r>
              <a:rPr lang="en-US" altLang="zh-CN" dirty="0" smtClean="0"/>
              <a:t>www.xuetangx.com/courses/course-v1:TsinghuaX+60240202X+sp/about</a:t>
            </a:r>
            <a:endParaRPr lang="en-US" altLang="zh-CN" dirty="0"/>
          </a:p>
          <a:p>
            <a:endParaRPr lang="en-US" altLang="zh-CN" dirty="0"/>
          </a:p>
        </p:txBody>
      </p:sp>
      <p:sp>
        <p:nvSpPr>
          <p:cNvPr id="3" name="矩形 2"/>
          <p:cNvSpPr/>
          <p:nvPr/>
        </p:nvSpPr>
        <p:spPr>
          <a:xfrm>
            <a:off x="635000" y="6211669"/>
            <a:ext cx="4572000" cy="646331"/>
          </a:xfrm>
          <a:prstGeom prst="rect">
            <a:avLst/>
          </a:prstGeom>
        </p:spPr>
        <p:txBody>
          <a:bodyPr>
            <a:spAutoFit/>
          </a:bodyPr>
          <a:lstStyle/>
          <a:p>
            <a:pPr>
              <a:defRPr/>
            </a:pPr>
            <a:r>
              <a:rPr lang="zh-CN" altLang="en-US" b="1" dirty="0"/>
              <a:t>阿里云的这群疯子</a:t>
            </a:r>
          </a:p>
          <a:p>
            <a:r>
              <a:rPr lang="en-US" altLang="zh-CN" dirty="0"/>
              <a:t>https://www.huxiu.com/article/267100.html</a:t>
            </a:r>
            <a:endParaRPr lang="zh-CN" altLang="en-US" dirty="0"/>
          </a:p>
        </p:txBody>
      </p:sp>
    </p:spTree>
    <p:extLst>
      <p:ext uri="{BB962C8B-B14F-4D97-AF65-F5344CB8AC3E}">
        <p14:creationId xmlns:p14="http://schemas.microsoft.com/office/powerpoint/2010/main" val="10234886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833441"/>
            <a:ext cx="8915399" cy="4815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6185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6" y="838205"/>
            <a:ext cx="8620125"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7301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09604"/>
            <a:ext cx="8496300"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6185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52489"/>
            <a:ext cx="8686800" cy="469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033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5"/>
            <a:ext cx="822960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7301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95288" y="2636839"/>
            <a:ext cx="8229600" cy="1143000"/>
          </a:xfrm>
        </p:spPr>
        <p:txBody>
          <a:bodyPr/>
          <a:lstStyle/>
          <a:p>
            <a:pPr eaLnBrk="1" hangingPunct="1"/>
            <a:r>
              <a:rPr lang="en-US" altLang="zh-CN" dirty="0" smtClean="0">
                <a:ea typeface="+mn-ea"/>
              </a:rPr>
              <a:t>MapReduce</a:t>
            </a:r>
          </a:p>
        </p:txBody>
      </p:sp>
      <p:sp>
        <p:nvSpPr>
          <p:cNvPr id="3" name="矩形 2"/>
          <p:cNvSpPr/>
          <p:nvPr/>
        </p:nvSpPr>
        <p:spPr>
          <a:xfrm>
            <a:off x="838200" y="5791200"/>
            <a:ext cx="7543800" cy="369332"/>
          </a:xfrm>
          <a:prstGeom prst="rect">
            <a:avLst/>
          </a:prstGeom>
        </p:spPr>
        <p:txBody>
          <a:bodyPr wrap="square">
            <a:spAutoFit/>
          </a:bodyPr>
          <a:lstStyle/>
          <a:p>
            <a:r>
              <a:rPr lang="en-US" altLang="zh-CN" dirty="0">
                <a:solidFill>
                  <a:prstClr val="black"/>
                </a:solidFill>
              </a:rPr>
              <a:t>http://www.xuetangx.com/courses/course-v1:TsinghuaX+64100033X+SP/about</a:t>
            </a:r>
            <a:endParaRPr lang="zh-CN" altLang="en-US" dirty="0">
              <a:solidFill>
                <a:prstClr val="black"/>
              </a:solidFill>
            </a:endParaRPr>
          </a:p>
        </p:txBody>
      </p:sp>
      <p:sp>
        <p:nvSpPr>
          <p:cNvPr id="4" name="矩形 3"/>
          <p:cNvSpPr/>
          <p:nvPr/>
        </p:nvSpPr>
        <p:spPr>
          <a:xfrm>
            <a:off x="1746504" y="5421868"/>
            <a:ext cx="7431024" cy="369332"/>
          </a:xfrm>
          <a:prstGeom prst="rect">
            <a:avLst/>
          </a:prstGeom>
        </p:spPr>
        <p:txBody>
          <a:bodyPr wrap="square">
            <a:spAutoFit/>
          </a:bodyPr>
          <a:lstStyle/>
          <a:p>
            <a:r>
              <a:rPr lang="zh-CN" altLang="en-US" dirty="0">
                <a:solidFill>
                  <a:prstClr val="black"/>
                </a:solidFill>
              </a:rPr>
              <a:t>大数据系统基础（自主模式）</a:t>
            </a:r>
            <a:r>
              <a:rPr lang="en-US" altLang="zh-CN" dirty="0" smtClean="0">
                <a:solidFill>
                  <a:prstClr val="black"/>
                </a:solidFill>
              </a:rPr>
              <a:t>- </a:t>
            </a:r>
            <a:r>
              <a:rPr lang="zh-CN" altLang="en-US" dirty="0" smtClean="0">
                <a:solidFill>
                  <a:prstClr val="black"/>
                </a:solidFill>
              </a:rPr>
              <a:t>清华大学 </a:t>
            </a:r>
            <a:r>
              <a:rPr lang="en-US" altLang="zh-CN" dirty="0" smtClean="0">
                <a:solidFill>
                  <a:prstClr val="black"/>
                </a:solidFill>
              </a:rPr>
              <a:t>- </a:t>
            </a:r>
            <a:r>
              <a:rPr lang="zh-CN" altLang="en-US" dirty="0" smtClean="0">
                <a:solidFill>
                  <a:prstClr val="black"/>
                </a:solidFill>
              </a:rPr>
              <a:t>王</a:t>
            </a:r>
            <a:r>
              <a:rPr lang="zh-CN" altLang="en-US" dirty="0">
                <a:solidFill>
                  <a:prstClr val="black"/>
                </a:solidFill>
              </a:rPr>
              <a:t>建民、徐葳、陈康等</a:t>
            </a:r>
          </a:p>
        </p:txBody>
      </p:sp>
    </p:spTree>
    <p:extLst>
      <p:ext uri="{BB962C8B-B14F-4D97-AF65-F5344CB8AC3E}">
        <p14:creationId xmlns:p14="http://schemas.microsoft.com/office/powerpoint/2010/main" val="1066952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 y="512067"/>
            <a:ext cx="8915400" cy="447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7175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752475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0902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21055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7175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6" y="381000"/>
            <a:ext cx="7958027"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090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763000" cy="5124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80109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0463" y="457200"/>
            <a:ext cx="3033774" cy="505908"/>
          </a:xfrm>
          <a:prstGeom prst="rect">
            <a:avLst/>
          </a:prstGeom>
        </p:spPr>
        <p:txBody>
          <a:bodyPr vert="horz" wrap="square" lIns="0" tIns="13335" rIns="0" bIns="0" rtlCol="0">
            <a:spAutoFit/>
          </a:bodyPr>
          <a:lstStyle/>
          <a:p>
            <a:pPr marL="12700">
              <a:lnSpc>
                <a:spcPct val="100000"/>
              </a:lnSpc>
              <a:spcBef>
                <a:spcPts val="105"/>
              </a:spcBef>
            </a:pPr>
            <a:r>
              <a:rPr lang="en-US" altLang="zh-CN" dirty="0"/>
              <a:t>MapReduce</a:t>
            </a:r>
            <a:endParaRPr dirty="0">
              <a:latin typeface="Noto Sans Mono CJK JP Regular"/>
              <a:cs typeface="Noto Sans Mono CJK JP Regular"/>
            </a:endParaRPr>
          </a:p>
        </p:txBody>
      </p:sp>
      <p:sp>
        <p:nvSpPr>
          <p:cNvPr id="3" name="object 3"/>
          <p:cNvSpPr txBox="1"/>
          <p:nvPr/>
        </p:nvSpPr>
        <p:spPr>
          <a:xfrm>
            <a:off x="535940" y="1484849"/>
            <a:ext cx="1511300" cy="1199046"/>
          </a:xfrm>
          <a:prstGeom prst="rect">
            <a:avLst/>
          </a:prstGeom>
        </p:spPr>
        <p:txBody>
          <a:bodyPr vert="horz" wrap="square" lIns="0" tIns="110490" rIns="0" bIns="0" rtlCol="0">
            <a:spAutoFit/>
          </a:bodyPr>
          <a:lstStyle/>
          <a:p>
            <a:pPr marL="355600" indent="-342900">
              <a:spcBef>
                <a:spcPts val="870"/>
              </a:spcBef>
              <a:buFontTx/>
              <a:buChar char="•"/>
              <a:tabLst>
                <a:tab pos="354965" algn="l"/>
                <a:tab pos="355600" algn="l"/>
              </a:tabLst>
            </a:pPr>
            <a:r>
              <a:rPr sz="3200" spc="-150" dirty="0">
                <a:solidFill>
                  <a:prstClr val="black"/>
                </a:solidFill>
                <a:latin typeface="Arial"/>
                <a:cs typeface="Arial"/>
              </a:rPr>
              <a:t>map</a:t>
            </a:r>
            <a:endParaRPr sz="3200">
              <a:solidFill>
                <a:prstClr val="black"/>
              </a:solidFill>
              <a:latin typeface="Arial"/>
              <a:cs typeface="Arial"/>
            </a:endParaRPr>
          </a:p>
          <a:p>
            <a:pPr marL="355600" indent="-342900">
              <a:spcBef>
                <a:spcPts val="770"/>
              </a:spcBef>
              <a:buFontTx/>
              <a:buChar char="•"/>
              <a:tabLst>
                <a:tab pos="354965" algn="l"/>
                <a:tab pos="355600" algn="l"/>
              </a:tabLst>
            </a:pPr>
            <a:r>
              <a:rPr sz="3200" spc="15" dirty="0">
                <a:solidFill>
                  <a:prstClr val="black"/>
                </a:solidFill>
                <a:latin typeface="Arial"/>
                <a:cs typeface="Arial"/>
              </a:rPr>
              <a:t>r</a:t>
            </a:r>
            <a:r>
              <a:rPr sz="3200" spc="-165" dirty="0">
                <a:solidFill>
                  <a:prstClr val="black"/>
                </a:solidFill>
                <a:latin typeface="Arial"/>
                <a:cs typeface="Arial"/>
              </a:rPr>
              <a:t>educe</a:t>
            </a:r>
            <a:endParaRPr sz="3200">
              <a:solidFill>
                <a:prstClr val="black"/>
              </a:solidFill>
              <a:latin typeface="Arial"/>
              <a:cs typeface="Arial"/>
            </a:endParaRPr>
          </a:p>
        </p:txBody>
      </p:sp>
      <p:sp>
        <p:nvSpPr>
          <p:cNvPr id="4" name="object 4"/>
          <p:cNvSpPr txBox="1"/>
          <p:nvPr/>
        </p:nvSpPr>
        <p:spPr>
          <a:xfrm>
            <a:off x="2364999" y="1484849"/>
            <a:ext cx="1877695" cy="1199046"/>
          </a:xfrm>
          <a:prstGeom prst="rect">
            <a:avLst/>
          </a:prstGeom>
        </p:spPr>
        <p:txBody>
          <a:bodyPr vert="horz" wrap="square" lIns="0" tIns="110490" rIns="0" bIns="0" rtlCol="0">
            <a:spAutoFit/>
          </a:bodyPr>
          <a:lstStyle/>
          <a:p>
            <a:pPr marL="12700">
              <a:spcBef>
                <a:spcPts val="870"/>
              </a:spcBef>
            </a:pPr>
            <a:r>
              <a:rPr sz="3200" spc="-135" dirty="0">
                <a:solidFill>
                  <a:prstClr val="black"/>
                </a:solidFill>
                <a:latin typeface="Arial"/>
                <a:cs typeface="Arial"/>
              </a:rPr>
              <a:t>(k1,v1)</a:t>
            </a:r>
            <a:endParaRPr sz="3200" dirty="0">
              <a:solidFill>
                <a:prstClr val="black"/>
              </a:solidFill>
              <a:latin typeface="Arial"/>
              <a:cs typeface="Arial"/>
            </a:endParaRPr>
          </a:p>
          <a:p>
            <a:pPr marL="12700">
              <a:spcBef>
                <a:spcPts val="770"/>
              </a:spcBef>
            </a:pPr>
            <a:r>
              <a:rPr sz="3200" spc="-100" dirty="0">
                <a:solidFill>
                  <a:prstClr val="black"/>
                </a:solidFill>
                <a:latin typeface="Arial"/>
                <a:cs typeface="Arial"/>
              </a:rPr>
              <a:t>(k2,list(v2))</a:t>
            </a:r>
            <a:endParaRPr sz="3200" dirty="0">
              <a:solidFill>
                <a:prstClr val="black"/>
              </a:solidFill>
              <a:latin typeface="Arial"/>
              <a:cs typeface="Arial"/>
            </a:endParaRPr>
          </a:p>
        </p:txBody>
      </p:sp>
      <p:sp>
        <p:nvSpPr>
          <p:cNvPr id="5" name="object 5"/>
          <p:cNvSpPr txBox="1"/>
          <p:nvPr/>
        </p:nvSpPr>
        <p:spPr>
          <a:xfrm>
            <a:off x="4651380" y="1484849"/>
            <a:ext cx="2545715" cy="1199046"/>
          </a:xfrm>
          <a:prstGeom prst="rect">
            <a:avLst/>
          </a:prstGeom>
        </p:spPr>
        <p:txBody>
          <a:bodyPr vert="horz" wrap="square" lIns="0" tIns="110490" rIns="0" bIns="0" rtlCol="0">
            <a:spAutoFit/>
          </a:bodyPr>
          <a:lstStyle/>
          <a:p>
            <a:pPr marL="12700">
              <a:spcBef>
                <a:spcPts val="870"/>
              </a:spcBef>
              <a:tabLst>
                <a:tab pos="927100" algn="l"/>
              </a:tabLst>
            </a:pPr>
            <a:r>
              <a:rPr sz="3200" dirty="0">
                <a:solidFill>
                  <a:prstClr val="black"/>
                </a:solidFill>
                <a:latin typeface="Wingdings"/>
                <a:cs typeface="Wingdings"/>
              </a:rPr>
              <a:t></a:t>
            </a:r>
            <a:r>
              <a:rPr sz="3200" dirty="0">
                <a:solidFill>
                  <a:prstClr val="black"/>
                </a:solidFill>
                <a:latin typeface="Times New Roman"/>
                <a:cs typeface="Times New Roman"/>
              </a:rPr>
              <a:t>	</a:t>
            </a:r>
            <a:r>
              <a:rPr sz="3200" spc="-100" dirty="0">
                <a:solidFill>
                  <a:prstClr val="black"/>
                </a:solidFill>
                <a:latin typeface="Arial"/>
                <a:cs typeface="Arial"/>
              </a:rPr>
              <a:t>list(k2,v2)</a:t>
            </a:r>
            <a:endParaRPr sz="3200" dirty="0">
              <a:solidFill>
                <a:prstClr val="black"/>
              </a:solidFill>
              <a:latin typeface="Arial"/>
              <a:cs typeface="Arial"/>
            </a:endParaRPr>
          </a:p>
          <a:p>
            <a:pPr marL="12700">
              <a:spcBef>
                <a:spcPts val="770"/>
              </a:spcBef>
              <a:tabLst>
                <a:tab pos="927100" algn="l"/>
              </a:tabLst>
            </a:pPr>
            <a:r>
              <a:rPr sz="3200" dirty="0">
                <a:solidFill>
                  <a:prstClr val="black"/>
                </a:solidFill>
                <a:latin typeface="Wingdings"/>
                <a:cs typeface="Wingdings"/>
              </a:rPr>
              <a:t></a:t>
            </a:r>
            <a:r>
              <a:rPr sz="3200" dirty="0">
                <a:solidFill>
                  <a:prstClr val="black"/>
                </a:solidFill>
                <a:latin typeface="Times New Roman"/>
                <a:cs typeface="Times New Roman"/>
              </a:rPr>
              <a:t>	</a:t>
            </a:r>
            <a:r>
              <a:rPr sz="3200" spc="-85" dirty="0" smtClean="0">
                <a:solidFill>
                  <a:prstClr val="black"/>
                </a:solidFill>
                <a:latin typeface="Arial"/>
                <a:cs typeface="Arial"/>
              </a:rPr>
              <a:t>list(v</a:t>
            </a:r>
            <a:r>
              <a:rPr lang="en-US" sz="3200" spc="-85" dirty="0" smtClean="0">
                <a:solidFill>
                  <a:prstClr val="black"/>
                </a:solidFill>
                <a:latin typeface="Arial"/>
                <a:cs typeface="Arial"/>
              </a:rPr>
              <a:t>3</a:t>
            </a:r>
            <a:r>
              <a:rPr sz="3200" spc="-85" dirty="0" smtClean="0">
                <a:solidFill>
                  <a:prstClr val="black"/>
                </a:solidFill>
                <a:latin typeface="Arial"/>
                <a:cs typeface="Arial"/>
              </a:rPr>
              <a:t>)</a:t>
            </a:r>
            <a:endParaRPr sz="3200" dirty="0">
              <a:solidFill>
                <a:prstClr val="black"/>
              </a:solidFill>
              <a:latin typeface="Arial"/>
              <a:cs typeface="Arial"/>
            </a:endParaRPr>
          </a:p>
        </p:txBody>
      </p:sp>
      <p:sp>
        <p:nvSpPr>
          <p:cNvPr id="6" name="object 6"/>
          <p:cNvSpPr txBox="1"/>
          <p:nvPr/>
        </p:nvSpPr>
        <p:spPr>
          <a:xfrm>
            <a:off x="535945" y="3221668"/>
            <a:ext cx="7693659" cy="2067874"/>
          </a:xfrm>
          <a:prstGeom prst="rect">
            <a:avLst/>
          </a:prstGeom>
        </p:spPr>
        <p:txBody>
          <a:bodyPr vert="horz" wrap="square" lIns="0" tIns="53975" rIns="0" bIns="0" rtlCol="0">
            <a:spAutoFit/>
          </a:bodyPr>
          <a:lstStyle/>
          <a:p>
            <a:pPr marL="355600" marR="5080" indent="-342900">
              <a:lnSpc>
                <a:spcPts val="3600"/>
              </a:lnSpc>
              <a:spcBef>
                <a:spcPts val="425"/>
              </a:spcBef>
              <a:buFont typeface="Arial"/>
              <a:buChar char="•"/>
              <a:tabLst>
                <a:tab pos="354965" algn="l"/>
                <a:tab pos="355600" algn="l"/>
              </a:tabLst>
            </a:pPr>
            <a:r>
              <a:rPr sz="3200" spc="5" dirty="0">
                <a:solidFill>
                  <a:prstClr val="black"/>
                </a:solidFill>
                <a:cs typeface="Noto Sans Mono CJK JP Regular"/>
              </a:rPr>
              <a:t>输入的键和值，与输出</a:t>
            </a:r>
            <a:r>
              <a:rPr sz="3200" spc="-10" dirty="0">
                <a:solidFill>
                  <a:prstClr val="black"/>
                </a:solidFill>
                <a:cs typeface="Noto Sans Mono CJK JP Regular"/>
              </a:rPr>
              <a:t>的</a:t>
            </a:r>
            <a:r>
              <a:rPr sz="3200" spc="5" dirty="0">
                <a:solidFill>
                  <a:prstClr val="black"/>
                </a:solidFill>
                <a:cs typeface="Noto Sans Mono CJK JP Regular"/>
              </a:rPr>
              <a:t>键和</a:t>
            </a:r>
            <a:r>
              <a:rPr sz="3200" spc="-10" dirty="0">
                <a:solidFill>
                  <a:prstClr val="black"/>
                </a:solidFill>
                <a:cs typeface="Noto Sans Mono CJK JP Regular"/>
              </a:rPr>
              <a:t>值</a:t>
            </a:r>
            <a:r>
              <a:rPr sz="3200" spc="5" dirty="0">
                <a:solidFill>
                  <a:prstClr val="black"/>
                </a:solidFill>
                <a:cs typeface="Noto Sans Mono CJK JP Regular"/>
              </a:rPr>
              <a:t>相比</a:t>
            </a:r>
            <a:r>
              <a:rPr sz="3200" spc="-10" dirty="0">
                <a:solidFill>
                  <a:prstClr val="black"/>
                </a:solidFill>
                <a:cs typeface="Noto Sans Mono CJK JP Regular"/>
              </a:rPr>
              <a:t>，</a:t>
            </a:r>
            <a:r>
              <a:rPr sz="3200" dirty="0">
                <a:solidFill>
                  <a:prstClr val="black"/>
                </a:solidFill>
                <a:cs typeface="Noto Sans Mono CJK JP Regular"/>
              </a:rPr>
              <a:t>属 于不同的区域</a:t>
            </a:r>
          </a:p>
          <a:p>
            <a:pPr marL="355600" marR="5080" indent="-342900">
              <a:lnSpc>
                <a:spcPts val="3600"/>
              </a:lnSpc>
              <a:spcBef>
                <a:spcPts val="1250"/>
              </a:spcBef>
              <a:buFont typeface="Arial"/>
              <a:buChar char="•"/>
              <a:tabLst>
                <a:tab pos="354965" algn="l"/>
                <a:tab pos="355600" algn="l"/>
              </a:tabLst>
            </a:pPr>
            <a:r>
              <a:rPr sz="3200" spc="5" dirty="0">
                <a:solidFill>
                  <a:prstClr val="black"/>
                </a:solidFill>
                <a:cs typeface="Noto Sans Mono CJK JP Regular"/>
              </a:rPr>
              <a:t>中间结果中的键和值，</a:t>
            </a:r>
            <a:r>
              <a:rPr sz="3200" spc="-10" dirty="0">
                <a:solidFill>
                  <a:prstClr val="black"/>
                </a:solidFill>
                <a:cs typeface="Noto Sans Mono CJK JP Regular"/>
              </a:rPr>
              <a:t>与</a:t>
            </a:r>
            <a:r>
              <a:rPr sz="3200" spc="5" dirty="0">
                <a:solidFill>
                  <a:prstClr val="black"/>
                </a:solidFill>
                <a:cs typeface="Noto Sans Mono CJK JP Regular"/>
              </a:rPr>
              <a:t>输出</a:t>
            </a:r>
            <a:r>
              <a:rPr sz="3200" spc="-10" dirty="0">
                <a:solidFill>
                  <a:prstClr val="black"/>
                </a:solidFill>
                <a:cs typeface="Noto Sans Mono CJK JP Regular"/>
              </a:rPr>
              <a:t>的</a:t>
            </a:r>
            <a:r>
              <a:rPr sz="3200" spc="5" dirty="0">
                <a:solidFill>
                  <a:prstClr val="black"/>
                </a:solidFill>
                <a:cs typeface="Noto Sans Mono CJK JP Regular"/>
              </a:rPr>
              <a:t>键和</a:t>
            </a:r>
            <a:r>
              <a:rPr sz="3200" spc="-10" dirty="0">
                <a:solidFill>
                  <a:prstClr val="black"/>
                </a:solidFill>
                <a:cs typeface="Noto Sans Mono CJK JP Regular"/>
              </a:rPr>
              <a:t>值</a:t>
            </a:r>
            <a:r>
              <a:rPr sz="3200" dirty="0">
                <a:solidFill>
                  <a:prstClr val="black"/>
                </a:solidFill>
                <a:cs typeface="Noto Sans Mono CJK JP Regular"/>
              </a:rPr>
              <a:t>相 比，属于相同的区域</a:t>
            </a:r>
          </a:p>
        </p:txBody>
      </p:sp>
      <p:sp>
        <p:nvSpPr>
          <p:cNvPr id="8" name="object 8"/>
          <p:cNvSpPr txBox="1"/>
          <p:nvPr/>
        </p:nvSpPr>
        <p:spPr>
          <a:xfrm>
            <a:off x="8426962" y="6389961"/>
            <a:ext cx="180975" cy="197490"/>
          </a:xfrm>
          <a:prstGeom prst="rect">
            <a:avLst/>
          </a:prstGeom>
        </p:spPr>
        <p:txBody>
          <a:bodyPr vert="horz" wrap="square" lIns="0" tIns="12700" rIns="0" bIns="0" rtlCol="0">
            <a:spAutoFit/>
          </a:bodyPr>
          <a:lstStyle/>
          <a:p>
            <a:pPr marL="12700">
              <a:spcBef>
                <a:spcPts val="100"/>
              </a:spcBef>
            </a:pPr>
            <a:r>
              <a:rPr sz="1200" spc="-60" dirty="0">
                <a:solidFill>
                  <a:srgbClr val="888888"/>
                </a:solidFill>
                <a:latin typeface="Arial"/>
                <a:cs typeface="Arial"/>
              </a:rPr>
              <a:t>19</a:t>
            </a:r>
            <a:endParaRPr sz="1200">
              <a:solidFill>
                <a:prstClr val="black"/>
              </a:solidFill>
              <a:latin typeface="Arial"/>
              <a:cs typeface="Arial"/>
            </a:endParaRPr>
          </a:p>
        </p:txBody>
      </p:sp>
      <p:sp>
        <p:nvSpPr>
          <p:cNvPr id="9" name="object 9"/>
          <p:cNvSpPr/>
          <p:nvPr/>
        </p:nvSpPr>
        <p:spPr>
          <a:xfrm>
            <a:off x="6095999" y="1474215"/>
            <a:ext cx="533401" cy="742155"/>
          </a:xfrm>
          <a:custGeom>
            <a:avLst/>
            <a:gdLst/>
            <a:ahLst/>
            <a:cxnLst/>
            <a:rect l="l" t="t" r="r" b="b"/>
            <a:pathLst>
              <a:path w="1004570" h="647700">
                <a:moveTo>
                  <a:pt x="0" y="323850"/>
                </a:moveTo>
                <a:lnTo>
                  <a:pt x="13260" y="249607"/>
                </a:lnTo>
                <a:lnTo>
                  <a:pt x="29271" y="214645"/>
                </a:lnTo>
                <a:lnTo>
                  <a:pt x="51034" y="181447"/>
                </a:lnTo>
                <a:lnTo>
                  <a:pt x="78171" y="150256"/>
                </a:lnTo>
                <a:lnTo>
                  <a:pt x="110307" y="121315"/>
                </a:lnTo>
                <a:lnTo>
                  <a:pt x="147066" y="94869"/>
                </a:lnTo>
                <a:lnTo>
                  <a:pt x="188069" y="71159"/>
                </a:lnTo>
                <a:lnTo>
                  <a:pt x="232942" y="50429"/>
                </a:lnTo>
                <a:lnTo>
                  <a:pt x="281306" y="32923"/>
                </a:lnTo>
                <a:lnTo>
                  <a:pt x="332787" y="18884"/>
                </a:lnTo>
                <a:lnTo>
                  <a:pt x="387007" y="8555"/>
                </a:lnTo>
                <a:lnTo>
                  <a:pt x="443589" y="2179"/>
                </a:lnTo>
                <a:lnTo>
                  <a:pt x="502158" y="0"/>
                </a:lnTo>
                <a:lnTo>
                  <a:pt x="560726" y="2179"/>
                </a:lnTo>
                <a:lnTo>
                  <a:pt x="617308" y="8555"/>
                </a:lnTo>
                <a:lnTo>
                  <a:pt x="671528" y="18884"/>
                </a:lnTo>
                <a:lnTo>
                  <a:pt x="723009" y="32923"/>
                </a:lnTo>
                <a:lnTo>
                  <a:pt x="771373" y="50429"/>
                </a:lnTo>
                <a:lnTo>
                  <a:pt x="816246" y="71159"/>
                </a:lnTo>
                <a:lnTo>
                  <a:pt x="857250" y="94869"/>
                </a:lnTo>
                <a:lnTo>
                  <a:pt x="894008" y="121315"/>
                </a:lnTo>
                <a:lnTo>
                  <a:pt x="926144" y="150256"/>
                </a:lnTo>
                <a:lnTo>
                  <a:pt x="953281" y="181447"/>
                </a:lnTo>
                <a:lnTo>
                  <a:pt x="975044" y="214645"/>
                </a:lnTo>
                <a:lnTo>
                  <a:pt x="991055" y="249607"/>
                </a:lnTo>
                <a:lnTo>
                  <a:pt x="1004316" y="323850"/>
                </a:lnTo>
                <a:lnTo>
                  <a:pt x="1000938" y="361610"/>
                </a:lnTo>
                <a:lnTo>
                  <a:pt x="975044" y="433054"/>
                </a:lnTo>
                <a:lnTo>
                  <a:pt x="953281" y="466252"/>
                </a:lnTo>
                <a:lnTo>
                  <a:pt x="926144" y="497443"/>
                </a:lnTo>
                <a:lnTo>
                  <a:pt x="894008" y="526384"/>
                </a:lnTo>
                <a:lnTo>
                  <a:pt x="857250" y="552830"/>
                </a:lnTo>
                <a:lnTo>
                  <a:pt x="816246" y="576540"/>
                </a:lnTo>
                <a:lnTo>
                  <a:pt x="771373" y="597270"/>
                </a:lnTo>
                <a:lnTo>
                  <a:pt x="723009" y="614776"/>
                </a:lnTo>
                <a:lnTo>
                  <a:pt x="671528" y="628815"/>
                </a:lnTo>
                <a:lnTo>
                  <a:pt x="617308" y="639144"/>
                </a:lnTo>
                <a:lnTo>
                  <a:pt x="560726" y="645520"/>
                </a:lnTo>
                <a:lnTo>
                  <a:pt x="502158" y="647700"/>
                </a:lnTo>
                <a:lnTo>
                  <a:pt x="443589" y="645520"/>
                </a:lnTo>
                <a:lnTo>
                  <a:pt x="387007" y="639144"/>
                </a:lnTo>
                <a:lnTo>
                  <a:pt x="332787" y="628815"/>
                </a:lnTo>
                <a:lnTo>
                  <a:pt x="281306" y="614776"/>
                </a:lnTo>
                <a:lnTo>
                  <a:pt x="232942" y="597270"/>
                </a:lnTo>
                <a:lnTo>
                  <a:pt x="188069" y="576540"/>
                </a:lnTo>
                <a:lnTo>
                  <a:pt x="147066" y="552830"/>
                </a:lnTo>
                <a:lnTo>
                  <a:pt x="110307" y="526384"/>
                </a:lnTo>
                <a:lnTo>
                  <a:pt x="78171" y="497443"/>
                </a:lnTo>
                <a:lnTo>
                  <a:pt x="51034" y="466252"/>
                </a:lnTo>
                <a:lnTo>
                  <a:pt x="29271" y="433054"/>
                </a:lnTo>
                <a:lnTo>
                  <a:pt x="13260" y="398092"/>
                </a:lnTo>
                <a:lnTo>
                  <a:pt x="0" y="323850"/>
                </a:lnTo>
                <a:close/>
              </a:path>
            </a:pathLst>
          </a:custGeom>
          <a:ln w="25908">
            <a:solidFill>
              <a:srgbClr val="4F81BC"/>
            </a:solidFill>
          </a:ln>
        </p:spPr>
        <p:txBody>
          <a:bodyPr wrap="square" lIns="0" tIns="0" rIns="0" bIns="0" rtlCol="0"/>
          <a:lstStyle/>
          <a:p>
            <a:endParaRPr>
              <a:solidFill>
                <a:prstClr val="black"/>
              </a:solidFill>
            </a:endParaRPr>
          </a:p>
        </p:txBody>
      </p:sp>
      <p:sp>
        <p:nvSpPr>
          <p:cNvPr id="10" name="object 10"/>
          <p:cNvSpPr/>
          <p:nvPr/>
        </p:nvSpPr>
        <p:spPr>
          <a:xfrm>
            <a:off x="2364999" y="2084372"/>
            <a:ext cx="606802" cy="599524"/>
          </a:xfrm>
          <a:custGeom>
            <a:avLst/>
            <a:gdLst/>
            <a:ahLst/>
            <a:cxnLst/>
            <a:rect l="l" t="t" r="r" b="b"/>
            <a:pathLst>
              <a:path w="1003300" h="647700">
                <a:moveTo>
                  <a:pt x="0" y="323850"/>
                </a:moveTo>
                <a:lnTo>
                  <a:pt x="13245" y="249607"/>
                </a:lnTo>
                <a:lnTo>
                  <a:pt x="29236" y="214645"/>
                </a:lnTo>
                <a:lnTo>
                  <a:pt x="50971" y="181447"/>
                </a:lnTo>
                <a:lnTo>
                  <a:pt x="78074" y="150256"/>
                </a:lnTo>
                <a:lnTo>
                  <a:pt x="110167" y="121315"/>
                </a:lnTo>
                <a:lnTo>
                  <a:pt x="146875" y="94869"/>
                </a:lnTo>
                <a:lnTo>
                  <a:pt x="187820" y="71159"/>
                </a:lnTo>
                <a:lnTo>
                  <a:pt x="232627" y="50429"/>
                </a:lnTo>
                <a:lnTo>
                  <a:pt x="280918" y="32923"/>
                </a:lnTo>
                <a:lnTo>
                  <a:pt x="332316" y="18884"/>
                </a:lnTo>
                <a:lnTo>
                  <a:pt x="386447" y="8555"/>
                </a:lnTo>
                <a:lnTo>
                  <a:pt x="442932" y="2179"/>
                </a:lnTo>
                <a:lnTo>
                  <a:pt x="501396" y="0"/>
                </a:lnTo>
                <a:lnTo>
                  <a:pt x="559859" y="2179"/>
                </a:lnTo>
                <a:lnTo>
                  <a:pt x="616344" y="8555"/>
                </a:lnTo>
                <a:lnTo>
                  <a:pt x="670475" y="18884"/>
                </a:lnTo>
                <a:lnTo>
                  <a:pt x="721873" y="32923"/>
                </a:lnTo>
                <a:lnTo>
                  <a:pt x="770164" y="50429"/>
                </a:lnTo>
                <a:lnTo>
                  <a:pt x="814971" y="71159"/>
                </a:lnTo>
                <a:lnTo>
                  <a:pt x="855916" y="94869"/>
                </a:lnTo>
                <a:lnTo>
                  <a:pt x="892624" y="121315"/>
                </a:lnTo>
                <a:lnTo>
                  <a:pt x="924717" y="150256"/>
                </a:lnTo>
                <a:lnTo>
                  <a:pt x="951820" y="181447"/>
                </a:lnTo>
                <a:lnTo>
                  <a:pt x="973555" y="214645"/>
                </a:lnTo>
                <a:lnTo>
                  <a:pt x="989546" y="249607"/>
                </a:lnTo>
                <a:lnTo>
                  <a:pt x="1002792" y="323850"/>
                </a:lnTo>
                <a:lnTo>
                  <a:pt x="999417" y="361610"/>
                </a:lnTo>
                <a:lnTo>
                  <a:pt x="973555" y="433054"/>
                </a:lnTo>
                <a:lnTo>
                  <a:pt x="951820" y="466252"/>
                </a:lnTo>
                <a:lnTo>
                  <a:pt x="924717" y="497443"/>
                </a:lnTo>
                <a:lnTo>
                  <a:pt x="892624" y="526384"/>
                </a:lnTo>
                <a:lnTo>
                  <a:pt x="855916" y="552831"/>
                </a:lnTo>
                <a:lnTo>
                  <a:pt x="814971" y="576540"/>
                </a:lnTo>
                <a:lnTo>
                  <a:pt x="770164" y="597270"/>
                </a:lnTo>
                <a:lnTo>
                  <a:pt x="721873" y="614776"/>
                </a:lnTo>
                <a:lnTo>
                  <a:pt x="670475" y="628815"/>
                </a:lnTo>
                <a:lnTo>
                  <a:pt x="616344" y="639144"/>
                </a:lnTo>
                <a:lnTo>
                  <a:pt x="559859" y="645520"/>
                </a:lnTo>
                <a:lnTo>
                  <a:pt x="501396" y="647700"/>
                </a:lnTo>
                <a:lnTo>
                  <a:pt x="442932" y="645520"/>
                </a:lnTo>
                <a:lnTo>
                  <a:pt x="386447" y="639144"/>
                </a:lnTo>
                <a:lnTo>
                  <a:pt x="332316" y="628815"/>
                </a:lnTo>
                <a:lnTo>
                  <a:pt x="280918" y="614776"/>
                </a:lnTo>
                <a:lnTo>
                  <a:pt x="232627" y="597270"/>
                </a:lnTo>
                <a:lnTo>
                  <a:pt x="187820" y="576540"/>
                </a:lnTo>
                <a:lnTo>
                  <a:pt x="146875" y="552830"/>
                </a:lnTo>
                <a:lnTo>
                  <a:pt x="110167" y="526384"/>
                </a:lnTo>
                <a:lnTo>
                  <a:pt x="78074" y="497443"/>
                </a:lnTo>
                <a:lnTo>
                  <a:pt x="50971" y="466252"/>
                </a:lnTo>
                <a:lnTo>
                  <a:pt x="29236" y="433054"/>
                </a:lnTo>
                <a:lnTo>
                  <a:pt x="13245" y="398092"/>
                </a:lnTo>
                <a:lnTo>
                  <a:pt x="0" y="323850"/>
                </a:lnTo>
                <a:close/>
              </a:path>
            </a:pathLst>
          </a:custGeom>
          <a:ln w="25908">
            <a:solidFill>
              <a:srgbClr val="4F81BC"/>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279090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81000" y="2590800"/>
            <a:ext cx="8229600" cy="1143000"/>
          </a:xfrm>
        </p:spPr>
        <p:txBody>
          <a:bodyPr/>
          <a:lstStyle/>
          <a:p>
            <a:pPr eaLnBrk="1" hangingPunct="1"/>
            <a:r>
              <a:rPr lang="en-US" altLang="zh-CN" dirty="0" smtClean="0"/>
              <a:t>MapReduce</a:t>
            </a:r>
            <a:r>
              <a:rPr lang="zh-CN" altLang="en-US" dirty="0" smtClean="0"/>
              <a:t>的执行过程</a:t>
            </a:r>
            <a:endParaRPr lang="en-US" altLang="zh-CN" dirty="0" smtClean="0">
              <a:latin typeface="+mn-ea"/>
              <a:ea typeface="+mn-ea"/>
            </a:endParaRPr>
          </a:p>
        </p:txBody>
      </p:sp>
    </p:spTree>
    <p:extLst>
      <p:ext uri="{BB962C8B-B14F-4D97-AF65-F5344CB8AC3E}">
        <p14:creationId xmlns:p14="http://schemas.microsoft.com/office/powerpoint/2010/main" val="5774330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956" y="381001"/>
            <a:ext cx="8305800" cy="3752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7175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228604"/>
            <a:ext cx="87249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09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Word Counting</a:t>
            </a:r>
            <a:endParaRPr lang="en-US" dirty="0"/>
          </a:p>
        </p:txBody>
      </p:sp>
      <p:sp>
        <p:nvSpPr>
          <p:cNvPr id="5" name="Rectangle 4"/>
          <p:cNvSpPr/>
          <p:nvPr/>
        </p:nvSpPr>
        <p:spPr>
          <a:xfrm>
            <a:off x="228600" y="3468469"/>
            <a:ext cx="1600200" cy="2627531"/>
          </a:xfrm>
          <a:prstGeom prst="rect">
            <a:avLst/>
          </a:prstGeom>
          <a:ln cmpd="sng"/>
        </p:spPr>
        <p:style>
          <a:lnRef idx="2">
            <a:schemeClr val="dk1"/>
          </a:lnRef>
          <a:fillRef idx="1">
            <a:schemeClr val="lt1"/>
          </a:fillRef>
          <a:effectRef idx="0">
            <a:schemeClr val="dk1"/>
          </a:effectRef>
          <a:fontRef idx="minor">
            <a:schemeClr val="dk1"/>
          </a:fontRef>
        </p:style>
        <p:txBody>
          <a:bodyPr rtlCol="0" anchor="ctr"/>
          <a:lstStyle/>
          <a:p>
            <a:pPr algn="just"/>
            <a:r>
              <a:rPr lang="en-US" sz="1100" dirty="0" smtClean="0">
                <a:latin typeface="Arial Narrow" pitchFamily="34" charset="0"/>
                <a:cs typeface="Arial" pitchFamily="34" charset="0"/>
              </a:rPr>
              <a:t>The crew of the space shuttle Endeavor recently returned to Earth as ambassadors, harbingers of a new era of space exploration. Scientists at NASA are saying that the recent assembly of the </a:t>
            </a:r>
            <a:r>
              <a:rPr lang="en-US" sz="1100" dirty="0" err="1" smtClean="0">
                <a:latin typeface="Arial Narrow" pitchFamily="34" charset="0"/>
                <a:cs typeface="Arial" pitchFamily="34" charset="0"/>
              </a:rPr>
              <a:t>Dextre</a:t>
            </a:r>
            <a:r>
              <a:rPr lang="en-US" sz="1100" dirty="0" smtClean="0">
                <a:latin typeface="Arial Narrow" pitchFamily="34" charset="0"/>
                <a:cs typeface="Arial" pitchFamily="34" charset="0"/>
              </a:rPr>
              <a:t> bot is the first step in a long-term space-based man/</a:t>
            </a:r>
            <a:r>
              <a:rPr lang="en-US" sz="1100" dirty="0" err="1" smtClean="0">
                <a:latin typeface="Arial Narrow" pitchFamily="34" charset="0"/>
                <a:cs typeface="Arial" pitchFamily="34" charset="0"/>
              </a:rPr>
              <a:t>mache</a:t>
            </a:r>
            <a:r>
              <a:rPr lang="en-US" sz="1100" dirty="0" smtClean="0">
                <a:latin typeface="Arial Narrow" pitchFamily="34" charset="0"/>
                <a:cs typeface="Arial" pitchFamily="34" charset="0"/>
              </a:rPr>
              <a:t> partnership. '"The work we're doing now -- the robotics we're doing -- is what we're going to need ……………………..</a:t>
            </a:r>
            <a:endParaRPr lang="en-US" sz="1100" dirty="0">
              <a:latin typeface="Arial Narrow" pitchFamily="34" charset="0"/>
              <a:cs typeface="Arial" pitchFamily="34" charset="0"/>
            </a:endParaRPr>
          </a:p>
        </p:txBody>
      </p:sp>
      <p:sp>
        <p:nvSpPr>
          <p:cNvPr id="38" name="TextBox 37"/>
          <p:cNvSpPr txBox="1"/>
          <p:nvPr/>
        </p:nvSpPr>
        <p:spPr>
          <a:xfrm>
            <a:off x="304806" y="6107668"/>
            <a:ext cx="1723549" cy="36933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Big document</a:t>
            </a:r>
            <a:endParaRPr lang="en-US" b="1" dirty="0">
              <a:solidFill>
                <a:srgbClr val="008000"/>
              </a:solidFill>
              <a:latin typeface="Arial" pitchFamily="34" charset="0"/>
              <a:cs typeface="Arial" pitchFamily="34" charset="0"/>
            </a:endParaRPr>
          </a:p>
        </p:txBody>
      </p:sp>
      <p:sp>
        <p:nvSpPr>
          <p:cNvPr id="47" name="Rectangle 46"/>
          <p:cNvSpPr/>
          <p:nvPr/>
        </p:nvSpPr>
        <p:spPr>
          <a:xfrm>
            <a:off x="2178804" y="3468469"/>
            <a:ext cx="1600200" cy="2590800"/>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(The, 1)</a:t>
            </a:r>
          </a:p>
          <a:p>
            <a:pPr algn="ctr"/>
            <a:r>
              <a:rPr lang="en-US" dirty="0" smtClean="0"/>
              <a:t>(crew, 1)</a:t>
            </a:r>
          </a:p>
          <a:p>
            <a:pPr algn="ctr"/>
            <a:r>
              <a:rPr lang="en-US" dirty="0" smtClean="0"/>
              <a:t>(of, 1)</a:t>
            </a:r>
          </a:p>
          <a:p>
            <a:pPr algn="ctr"/>
            <a:r>
              <a:rPr lang="en-US" dirty="0" smtClean="0"/>
              <a:t>(the, 1)</a:t>
            </a:r>
          </a:p>
          <a:p>
            <a:pPr algn="ctr"/>
            <a:r>
              <a:rPr lang="en-US" dirty="0" smtClean="0"/>
              <a:t>(space, 1)</a:t>
            </a:r>
          </a:p>
          <a:p>
            <a:pPr algn="ctr"/>
            <a:r>
              <a:rPr lang="en-US" dirty="0" smtClean="0"/>
              <a:t>(shuttle, 1)</a:t>
            </a:r>
          </a:p>
          <a:p>
            <a:pPr algn="ctr"/>
            <a:r>
              <a:rPr lang="en-US" dirty="0" smtClean="0"/>
              <a:t>(Endeavor, 1)</a:t>
            </a:r>
          </a:p>
          <a:p>
            <a:pPr algn="ctr"/>
            <a:r>
              <a:rPr lang="en-US" dirty="0" smtClean="0"/>
              <a:t>(recently, 1)</a:t>
            </a:r>
          </a:p>
          <a:p>
            <a:pPr algn="ctr"/>
            <a:r>
              <a:rPr lang="en-US" dirty="0" smtClean="0"/>
              <a:t>….</a:t>
            </a:r>
            <a:endParaRPr lang="en-US" dirty="0"/>
          </a:p>
        </p:txBody>
      </p:sp>
      <p:sp>
        <p:nvSpPr>
          <p:cNvPr id="51" name="Rectangle 50"/>
          <p:cNvSpPr/>
          <p:nvPr/>
        </p:nvSpPr>
        <p:spPr>
          <a:xfrm>
            <a:off x="4160004" y="3468469"/>
            <a:ext cx="1600200" cy="2590800"/>
          </a:xfrm>
          <a:prstGeom prst="rect">
            <a:avLst/>
          </a:prstGeom>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(crew, 1)</a:t>
            </a:r>
          </a:p>
          <a:p>
            <a:pPr algn="ctr"/>
            <a:r>
              <a:rPr lang="en-US" dirty="0" smtClean="0"/>
              <a:t>(crew, 1)</a:t>
            </a:r>
          </a:p>
          <a:p>
            <a:pPr algn="ctr"/>
            <a:r>
              <a:rPr lang="en-US" dirty="0" smtClean="0"/>
              <a:t>(space, 1)</a:t>
            </a:r>
          </a:p>
          <a:p>
            <a:pPr algn="ctr"/>
            <a:r>
              <a:rPr lang="en-US" dirty="0" smtClean="0"/>
              <a:t>(the, 1)</a:t>
            </a:r>
          </a:p>
          <a:p>
            <a:pPr algn="ctr"/>
            <a:r>
              <a:rPr lang="en-US" dirty="0" smtClean="0"/>
              <a:t>(the, 1)</a:t>
            </a:r>
          </a:p>
          <a:p>
            <a:pPr algn="ctr"/>
            <a:r>
              <a:rPr lang="en-US" dirty="0" smtClean="0"/>
              <a:t>(the, 1)</a:t>
            </a:r>
          </a:p>
          <a:p>
            <a:pPr algn="ctr"/>
            <a:r>
              <a:rPr lang="en-US" dirty="0" smtClean="0"/>
              <a:t>(shuttle, 1)</a:t>
            </a:r>
          </a:p>
          <a:p>
            <a:pPr algn="ctr"/>
            <a:r>
              <a:rPr lang="en-US" dirty="0" smtClean="0"/>
              <a:t>(recently, 1)</a:t>
            </a:r>
          </a:p>
          <a:p>
            <a:pPr algn="ctr"/>
            <a:r>
              <a:rPr lang="en-US" dirty="0" smtClean="0"/>
              <a:t>…</a:t>
            </a:r>
          </a:p>
        </p:txBody>
      </p:sp>
      <p:sp>
        <p:nvSpPr>
          <p:cNvPr id="54" name="Rectangle 53"/>
          <p:cNvSpPr/>
          <p:nvPr/>
        </p:nvSpPr>
        <p:spPr>
          <a:xfrm>
            <a:off x="6141204" y="3468469"/>
            <a:ext cx="1600200" cy="2590800"/>
          </a:xfrm>
          <a:prstGeom prst="rect">
            <a:avLst/>
          </a:prstGeom>
          <a:ln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(crew, 2)</a:t>
            </a:r>
          </a:p>
          <a:p>
            <a:pPr algn="ctr"/>
            <a:r>
              <a:rPr lang="en-US" dirty="0" smtClean="0"/>
              <a:t>(space, 1)</a:t>
            </a:r>
          </a:p>
          <a:p>
            <a:pPr algn="ctr"/>
            <a:r>
              <a:rPr lang="en-US" dirty="0" smtClean="0"/>
              <a:t>(the, 3)</a:t>
            </a:r>
          </a:p>
          <a:p>
            <a:pPr algn="ctr"/>
            <a:r>
              <a:rPr lang="en-US" dirty="0" smtClean="0"/>
              <a:t>(shuttle, 1)</a:t>
            </a:r>
          </a:p>
          <a:p>
            <a:pPr algn="ctr"/>
            <a:r>
              <a:rPr lang="en-US" dirty="0" smtClean="0"/>
              <a:t>(recently, 1)</a:t>
            </a:r>
          </a:p>
          <a:p>
            <a:pPr algn="ctr"/>
            <a:r>
              <a:rPr lang="en-US" dirty="0" smtClean="0"/>
              <a:t>…</a:t>
            </a:r>
          </a:p>
        </p:txBody>
      </p:sp>
      <p:sp>
        <p:nvSpPr>
          <p:cNvPr id="55" name="Rectangle 54"/>
          <p:cNvSpPr/>
          <p:nvPr/>
        </p:nvSpPr>
        <p:spPr>
          <a:xfrm>
            <a:off x="2178804" y="2057400"/>
            <a:ext cx="1600200" cy="1143000"/>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MAP:</a:t>
            </a:r>
          </a:p>
          <a:p>
            <a:pPr algn="ctr"/>
            <a:r>
              <a:rPr lang="en-US" sz="1400" dirty="0" smtClean="0"/>
              <a:t>Read input and produces a set of key-value pairs</a:t>
            </a:r>
            <a:endParaRPr lang="en-US" b="1" dirty="0"/>
          </a:p>
        </p:txBody>
      </p:sp>
      <p:sp>
        <p:nvSpPr>
          <p:cNvPr id="56" name="Rectangle 55"/>
          <p:cNvSpPr/>
          <p:nvPr/>
        </p:nvSpPr>
        <p:spPr>
          <a:xfrm>
            <a:off x="4160004" y="2057400"/>
            <a:ext cx="1600200" cy="1143000"/>
          </a:xfrm>
          <a:prstGeom prst="rect">
            <a:avLst/>
          </a:prstGeom>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Group by key:</a:t>
            </a:r>
          </a:p>
          <a:p>
            <a:pPr algn="ctr"/>
            <a:r>
              <a:rPr lang="en-US" sz="1400" dirty="0" smtClean="0"/>
              <a:t>Collect all pairs with same key</a:t>
            </a:r>
            <a:endParaRPr lang="en-US" b="1" dirty="0"/>
          </a:p>
        </p:txBody>
      </p:sp>
      <p:sp>
        <p:nvSpPr>
          <p:cNvPr id="57" name="Rectangle 56"/>
          <p:cNvSpPr/>
          <p:nvPr/>
        </p:nvSpPr>
        <p:spPr>
          <a:xfrm>
            <a:off x="6141204" y="2057400"/>
            <a:ext cx="1600200" cy="1143000"/>
          </a:xfrm>
          <a:prstGeom prst="rect">
            <a:avLst/>
          </a:prstGeom>
          <a:ln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Reduce:</a:t>
            </a:r>
          </a:p>
          <a:p>
            <a:pPr algn="ctr"/>
            <a:r>
              <a:rPr lang="en-US" sz="1400" dirty="0" smtClean="0"/>
              <a:t>Collect all values belonging to the key and output</a:t>
            </a:r>
            <a:endParaRPr lang="en-US" b="1" dirty="0"/>
          </a:p>
        </p:txBody>
      </p:sp>
      <p:sp>
        <p:nvSpPr>
          <p:cNvPr id="58" name="TextBox 57"/>
          <p:cNvSpPr txBox="1"/>
          <p:nvPr/>
        </p:nvSpPr>
        <p:spPr>
          <a:xfrm>
            <a:off x="2362200" y="6107668"/>
            <a:ext cx="1424301" cy="36933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(key, value)</a:t>
            </a:r>
            <a:endParaRPr lang="en-US" b="1" dirty="0">
              <a:solidFill>
                <a:srgbClr val="008000"/>
              </a:solidFill>
              <a:latin typeface="Arial" pitchFamily="34" charset="0"/>
              <a:cs typeface="Arial" pitchFamily="34" charset="0"/>
            </a:endParaRPr>
          </a:p>
        </p:txBody>
      </p:sp>
      <p:sp>
        <p:nvSpPr>
          <p:cNvPr id="59" name="TextBox 58"/>
          <p:cNvSpPr txBox="1"/>
          <p:nvPr/>
        </p:nvSpPr>
        <p:spPr>
          <a:xfrm>
            <a:off x="2012196" y="1411073"/>
            <a:ext cx="2133600" cy="646331"/>
          </a:xfrm>
          <a:prstGeom prst="rect">
            <a:avLst/>
          </a:prstGeom>
          <a:noFill/>
        </p:spPr>
        <p:txBody>
          <a:bodyPr wrap="square" rtlCol="0">
            <a:spAutoFit/>
          </a:bodyPr>
          <a:lstStyle/>
          <a:p>
            <a:pPr algn="ctr"/>
            <a:r>
              <a:rPr lang="en-US" b="1" dirty="0" smtClean="0">
                <a:latin typeface="Arial" pitchFamily="34" charset="0"/>
                <a:cs typeface="Arial" pitchFamily="34" charset="0"/>
              </a:rPr>
              <a:t>Provided by the programmer</a:t>
            </a:r>
            <a:endParaRPr lang="en-US" b="1" dirty="0">
              <a:latin typeface="Arial" pitchFamily="34" charset="0"/>
              <a:cs typeface="Arial" pitchFamily="34" charset="0"/>
            </a:endParaRPr>
          </a:p>
        </p:txBody>
      </p:sp>
      <p:sp>
        <p:nvSpPr>
          <p:cNvPr id="60" name="TextBox 59"/>
          <p:cNvSpPr txBox="1"/>
          <p:nvPr/>
        </p:nvSpPr>
        <p:spPr>
          <a:xfrm>
            <a:off x="6019800" y="1411073"/>
            <a:ext cx="2133600" cy="646331"/>
          </a:xfrm>
          <a:prstGeom prst="rect">
            <a:avLst/>
          </a:prstGeom>
          <a:noFill/>
        </p:spPr>
        <p:txBody>
          <a:bodyPr wrap="square" rtlCol="0">
            <a:spAutoFit/>
          </a:bodyPr>
          <a:lstStyle/>
          <a:p>
            <a:pPr algn="ctr"/>
            <a:r>
              <a:rPr lang="en-US" b="1" dirty="0" smtClean="0">
                <a:latin typeface="Arial" pitchFamily="34" charset="0"/>
                <a:cs typeface="Arial" pitchFamily="34" charset="0"/>
              </a:rPr>
              <a:t>Provided by the programmer</a:t>
            </a:r>
            <a:endParaRPr lang="en-US" b="1" dirty="0">
              <a:latin typeface="Arial" pitchFamily="34" charset="0"/>
              <a:cs typeface="Arial" pitchFamily="34" charset="0"/>
            </a:endParaRPr>
          </a:p>
        </p:txBody>
      </p:sp>
      <p:sp>
        <p:nvSpPr>
          <p:cNvPr id="65" name="TextBox 64"/>
          <p:cNvSpPr txBox="1"/>
          <p:nvPr/>
        </p:nvSpPr>
        <p:spPr>
          <a:xfrm>
            <a:off x="6252913" y="6107668"/>
            <a:ext cx="1424301" cy="36933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(key, value)</a:t>
            </a:r>
            <a:endParaRPr lang="en-US" b="1" dirty="0">
              <a:solidFill>
                <a:srgbClr val="008000"/>
              </a:solidFill>
              <a:latin typeface="Arial" pitchFamily="34" charset="0"/>
              <a:cs typeface="Arial" pitchFamily="34" charset="0"/>
            </a:endParaRPr>
          </a:p>
        </p:txBody>
      </p:sp>
      <p:sp>
        <p:nvSpPr>
          <p:cNvPr id="66" name="TextBox 65"/>
          <p:cNvSpPr txBox="1"/>
          <p:nvPr/>
        </p:nvSpPr>
        <p:spPr>
          <a:xfrm>
            <a:off x="4343406" y="6107668"/>
            <a:ext cx="1424301" cy="36933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(key, value)</a:t>
            </a:r>
            <a:endParaRPr lang="en-US" b="1" dirty="0">
              <a:solidFill>
                <a:srgbClr val="008000"/>
              </a:solidFill>
              <a:latin typeface="Arial" pitchFamily="34" charset="0"/>
              <a:cs typeface="Arial" pitchFamily="34" charset="0"/>
            </a:endParaRPr>
          </a:p>
        </p:txBody>
      </p:sp>
      <p:grpSp>
        <p:nvGrpSpPr>
          <p:cNvPr id="3" name="Group 68"/>
          <p:cNvGrpSpPr/>
          <p:nvPr/>
        </p:nvGrpSpPr>
        <p:grpSpPr>
          <a:xfrm>
            <a:off x="8001000" y="3200402"/>
            <a:ext cx="762000" cy="3200404"/>
            <a:chOff x="8001000" y="1752600"/>
            <a:chExt cx="762000" cy="3200400"/>
          </a:xfrm>
        </p:grpSpPr>
        <p:sp>
          <p:nvSpPr>
            <p:cNvPr id="64" name="TextBox 63"/>
            <p:cNvSpPr txBox="1"/>
            <p:nvPr/>
          </p:nvSpPr>
          <p:spPr>
            <a:xfrm rot="16200000">
              <a:off x="7070790" y="2911412"/>
              <a:ext cx="2686951" cy="369332"/>
            </a:xfrm>
            <a:prstGeom prst="rect">
              <a:avLst/>
            </a:prstGeom>
            <a:noFill/>
            <a:ln cmpd="sng">
              <a:solidFill>
                <a:schemeClr val="tx1"/>
              </a:solidFill>
            </a:ln>
          </p:spPr>
          <p:txBody>
            <a:bodyPr wrap="none" rtlCol="0">
              <a:spAutoFit/>
            </a:bodyPr>
            <a:lstStyle/>
            <a:p>
              <a:r>
                <a:rPr lang="en-US" dirty="0" smtClean="0"/>
                <a:t>Sequentially read the data</a:t>
              </a:r>
              <a:endParaRPr lang="en-US" dirty="0"/>
            </a:p>
          </p:txBody>
        </p:sp>
        <p:sp>
          <p:nvSpPr>
            <p:cNvPr id="67" name="Down Arrow 66"/>
            <p:cNvSpPr/>
            <p:nvPr/>
          </p:nvSpPr>
          <p:spPr>
            <a:xfrm>
              <a:off x="8001000" y="1752600"/>
              <a:ext cx="762000" cy="3200400"/>
            </a:xfrm>
            <a:prstGeom prst="downArrow">
              <a:avLst/>
            </a:prstGeom>
            <a:ln cmpd="sng"/>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8" name="TextBox 67"/>
            <p:cNvSpPr txBox="1"/>
            <p:nvPr/>
          </p:nvSpPr>
          <p:spPr>
            <a:xfrm rot="16200000">
              <a:off x="7119683" y="3059689"/>
              <a:ext cx="2542681" cy="369332"/>
            </a:xfrm>
            <a:prstGeom prst="rect">
              <a:avLst/>
            </a:prstGeom>
            <a:noFill/>
            <a:ln cmpd="sng">
              <a:noFill/>
            </a:ln>
          </p:spPr>
          <p:txBody>
            <a:bodyPr wrap="none" rtlCol="0">
              <a:spAutoFit/>
            </a:bodyPr>
            <a:lstStyle/>
            <a:p>
              <a:r>
                <a:rPr lang="en-US" b="1" dirty="0" smtClean="0">
                  <a:solidFill>
                    <a:schemeClr val="bg1"/>
                  </a:solidFill>
                </a:rPr>
                <a:t>Only  </a:t>
              </a:r>
              <a:r>
                <a:rPr lang="en-US" dirty="0" smtClean="0">
                  <a:solidFill>
                    <a:schemeClr val="bg1"/>
                  </a:solidFill>
                </a:rPr>
                <a:t>  sequential    reads</a:t>
              </a:r>
              <a:endParaRPr lang="en-US" dirty="0">
                <a:solidFill>
                  <a:schemeClr val="bg1"/>
                </a:solidFill>
              </a:endParaRPr>
            </a:p>
          </p:txBody>
        </p:sp>
      </p:grpSp>
      <p:grpSp>
        <p:nvGrpSpPr>
          <p:cNvPr id="4" name="Group 76"/>
          <p:cNvGrpSpPr/>
          <p:nvPr/>
        </p:nvGrpSpPr>
        <p:grpSpPr>
          <a:xfrm>
            <a:off x="2102669" y="4056287"/>
            <a:ext cx="1707335" cy="1104600"/>
            <a:chOff x="179559" y="4370559"/>
            <a:chExt cx="1707335" cy="1104600"/>
          </a:xfrm>
        </p:grpSpPr>
        <p:cxnSp>
          <p:nvCxnSpPr>
            <p:cNvPr id="78" name="Straight Connector 77"/>
            <p:cNvCxnSpPr/>
            <p:nvPr/>
          </p:nvCxnSpPr>
          <p:spPr>
            <a:xfrm>
              <a:off x="179559" y="547357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79" name="Straight Connector 78"/>
            <p:cNvCxnSpPr/>
            <p:nvPr/>
          </p:nvCxnSpPr>
          <p:spPr>
            <a:xfrm>
              <a:off x="210494" y="4938583"/>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0" name="Straight Connector 79"/>
            <p:cNvCxnSpPr/>
            <p:nvPr/>
          </p:nvCxnSpPr>
          <p:spPr>
            <a:xfrm>
              <a:off x="210494" y="4370559"/>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6" name="Group 80"/>
          <p:cNvGrpSpPr/>
          <p:nvPr/>
        </p:nvGrpSpPr>
        <p:grpSpPr>
          <a:xfrm>
            <a:off x="4114806" y="4371987"/>
            <a:ext cx="1707335" cy="782628"/>
            <a:chOff x="179559" y="4627743"/>
            <a:chExt cx="1707335" cy="782628"/>
          </a:xfrm>
        </p:grpSpPr>
        <p:cxnSp>
          <p:nvCxnSpPr>
            <p:cNvPr id="82" name="Straight Connector 81"/>
            <p:cNvCxnSpPr/>
            <p:nvPr/>
          </p:nvCxnSpPr>
          <p:spPr>
            <a:xfrm>
              <a:off x="179559" y="5408783"/>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4" name="Straight Connector 83"/>
            <p:cNvCxnSpPr/>
            <p:nvPr/>
          </p:nvCxnSpPr>
          <p:spPr>
            <a:xfrm>
              <a:off x="210494" y="4627743"/>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7" name="Group 84"/>
          <p:cNvGrpSpPr/>
          <p:nvPr/>
        </p:nvGrpSpPr>
        <p:grpSpPr>
          <a:xfrm>
            <a:off x="152406" y="4021245"/>
            <a:ext cx="1707335" cy="1104600"/>
            <a:chOff x="179559" y="4370559"/>
            <a:chExt cx="1707335" cy="1104600"/>
          </a:xfrm>
        </p:grpSpPr>
        <p:cxnSp>
          <p:nvCxnSpPr>
            <p:cNvPr id="86" name="Straight Connector 85"/>
            <p:cNvCxnSpPr/>
            <p:nvPr/>
          </p:nvCxnSpPr>
          <p:spPr>
            <a:xfrm>
              <a:off x="179559" y="547357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7" name="Straight Connector 86"/>
            <p:cNvCxnSpPr/>
            <p:nvPr/>
          </p:nvCxnSpPr>
          <p:spPr>
            <a:xfrm>
              <a:off x="210494" y="491628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8" name="Straight Connector 87"/>
            <p:cNvCxnSpPr/>
            <p:nvPr/>
          </p:nvCxnSpPr>
          <p:spPr>
            <a:xfrm>
              <a:off x="210494" y="4370559"/>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8" name="Group 97"/>
          <p:cNvGrpSpPr/>
          <p:nvPr/>
        </p:nvGrpSpPr>
        <p:grpSpPr>
          <a:xfrm>
            <a:off x="3810000" y="3886200"/>
            <a:ext cx="228600" cy="1600200"/>
            <a:chOff x="3810000" y="4114800"/>
            <a:chExt cx="228600" cy="1600200"/>
          </a:xfrm>
        </p:grpSpPr>
        <p:cxnSp>
          <p:nvCxnSpPr>
            <p:cNvPr id="90" name="Straight Connector 89"/>
            <p:cNvCxnSpPr/>
            <p:nvPr/>
          </p:nvCxnSpPr>
          <p:spPr>
            <a:xfrm rot="16200000" flipH="1">
              <a:off x="3619500" y="4381500"/>
              <a:ext cx="685800" cy="152400"/>
            </a:xfrm>
            <a:prstGeom prst="line">
              <a:avLst/>
            </a:prstGeom>
            <a:ln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rot="5400000" flipH="1" flipV="1">
              <a:off x="3505200" y="5181600"/>
              <a:ext cx="914400" cy="152400"/>
            </a:xfrm>
            <a:prstGeom prst="line">
              <a:avLst/>
            </a:prstGeom>
            <a:ln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rot="5400000" flipH="1" flipV="1">
              <a:off x="3657600" y="4953000"/>
              <a:ext cx="533400" cy="228600"/>
            </a:xfrm>
            <a:prstGeom prst="line">
              <a:avLst/>
            </a:prstGeom>
            <a:ln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rot="16200000" flipH="1">
              <a:off x="3733800" y="4495800"/>
              <a:ext cx="381000" cy="228600"/>
            </a:xfrm>
            <a:prstGeom prst="line">
              <a:avLst/>
            </a:prstGeom>
            <a:ln cmpd="sng"/>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339844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P spid="54" grpId="0" animBg="1"/>
      <p:bldP spid="55" grpId="0" animBg="1"/>
      <p:bldP spid="56" grpId="0" animBg="1"/>
      <p:bldP spid="57" grpId="0" animBg="1"/>
      <p:bldP spid="58" grpId="0"/>
      <p:bldP spid="59" grpId="0"/>
      <p:bldP spid="60" grpId="0"/>
      <p:bldP spid="65" grpId="0"/>
      <p:bldP spid="6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A diagram</a:t>
            </a:r>
            <a:endParaRPr lang="en-US" dirty="0"/>
          </a:p>
        </p:txBody>
      </p:sp>
      <p:pic>
        <p:nvPicPr>
          <p:cNvPr id="4" name="Picture 6" descr="index-auto-0007-0001"/>
          <p:cNvPicPr>
            <a:picLocks noChangeAspect="1" noChangeArrowheads="1"/>
          </p:cNvPicPr>
          <p:nvPr/>
        </p:nvPicPr>
        <p:blipFill>
          <a:blip r:embed="rId2" cstate="print"/>
          <a:srcRect/>
          <a:stretch>
            <a:fillRect/>
          </a:stretch>
        </p:blipFill>
        <p:spPr bwMode="auto">
          <a:xfrm>
            <a:off x="918210" y="1219200"/>
            <a:ext cx="7844790" cy="5410200"/>
          </a:xfrm>
          <a:prstGeom prst="rect">
            <a:avLst/>
          </a:prstGeom>
          <a:noFill/>
        </p:spPr>
      </p:pic>
      <p:sp>
        <p:nvSpPr>
          <p:cNvPr id="5" name="TextBox 4"/>
          <p:cNvSpPr txBox="1"/>
          <p:nvPr/>
        </p:nvSpPr>
        <p:spPr>
          <a:xfrm>
            <a:off x="2143046" y="1371600"/>
            <a:ext cx="1576072" cy="369332"/>
          </a:xfrm>
          <a:prstGeom prst="rect">
            <a:avLst/>
          </a:prstGeom>
          <a:noFill/>
        </p:spPr>
        <p:txBody>
          <a:bodyPr wrap="none" rtlCol="0">
            <a:spAutoFit/>
          </a:bodyPr>
          <a:lstStyle/>
          <a:p>
            <a:r>
              <a:rPr lang="en-US" b="1" dirty="0" smtClean="0"/>
              <a:t>Big document</a:t>
            </a:r>
            <a:endParaRPr lang="en-US" b="1" dirty="0"/>
          </a:p>
        </p:txBody>
      </p:sp>
      <p:sp>
        <p:nvSpPr>
          <p:cNvPr id="8" name="Rectangle 7"/>
          <p:cNvSpPr/>
          <p:nvPr/>
        </p:nvSpPr>
        <p:spPr>
          <a:xfrm>
            <a:off x="232410" y="1752600"/>
            <a:ext cx="1672590" cy="1143000"/>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MAP:</a:t>
            </a:r>
          </a:p>
          <a:p>
            <a:pPr algn="ctr"/>
            <a:r>
              <a:rPr lang="en-US" sz="1400" dirty="0" smtClean="0"/>
              <a:t>Read input and produces a set of key-value pairs</a:t>
            </a:r>
            <a:endParaRPr lang="en-US" b="1" dirty="0"/>
          </a:p>
        </p:txBody>
      </p:sp>
      <p:sp>
        <p:nvSpPr>
          <p:cNvPr id="9" name="Rectangle 8"/>
          <p:cNvSpPr/>
          <p:nvPr/>
        </p:nvSpPr>
        <p:spPr>
          <a:xfrm>
            <a:off x="232410" y="3429000"/>
            <a:ext cx="1672590" cy="1371600"/>
          </a:xfrm>
          <a:prstGeom prst="rect">
            <a:avLst/>
          </a:prstGeom>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Group by key:</a:t>
            </a:r>
          </a:p>
          <a:p>
            <a:pPr algn="ctr"/>
            <a:r>
              <a:rPr lang="en-US" sz="1400" dirty="0" smtClean="0"/>
              <a:t>Collect all pairs with same key</a:t>
            </a:r>
          </a:p>
          <a:p>
            <a:pPr algn="ctr"/>
            <a:r>
              <a:rPr lang="en-US" sz="1200" b="1" dirty="0" smtClean="0"/>
              <a:t>(Hash merge, Shuffle, Sort, Partition)</a:t>
            </a:r>
            <a:endParaRPr lang="en-US" sz="1200" b="1" dirty="0"/>
          </a:p>
        </p:txBody>
      </p:sp>
      <p:sp>
        <p:nvSpPr>
          <p:cNvPr id="10" name="Rectangle 9"/>
          <p:cNvSpPr/>
          <p:nvPr/>
        </p:nvSpPr>
        <p:spPr>
          <a:xfrm>
            <a:off x="232410" y="4953000"/>
            <a:ext cx="1672590" cy="1143000"/>
          </a:xfrm>
          <a:prstGeom prst="rect">
            <a:avLst/>
          </a:prstGeom>
          <a:ln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Reduce:</a:t>
            </a:r>
          </a:p>
          <a:p>
            <a:pPr algn="ctr"/>
            <a:r>
              <a:rPr lang="en-US" sz="1400" dirty="0" smtClean="0"/>
              <a:t>Collect all values belonging to the key and output</a:t>
            </a:r>
            <a:endParaRPr lang="en-US" b="1" dirty="0"/>
          </a:p>
        </p:txBody>
      </p:sp>
    </p:spTree>
    <p:extLst>
      <p:ext uri="{BB962C8B-B14F-4D97-AF65-F5344CB8AC3E}">
        <p14:creationId xmlns:p14="http://schemas.microsoft.com/office/powerpoint/2010/main" val="27097335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67498"/>
            <a:ext cx="8712968" cy="4726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693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4" y="334147"/>
            <a:ext cx="8731831" cy="4716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259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5487"/>
            <a:ext cx="8496944" cy="4732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9616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Problems </a:t>
            </a:r>
            <a:r>
              <a:rPr lang="en-US" dirty="0" smtClean="0"/>
              <a:t>Suited </a:t>
            </a:r>
            <a:r>
              <a:rPr lang="en-US" dirty="0"/>
              <a:t>for </a:t>
            </a:r>
            <a:r>
              <a:rPr lang="en-US" dirty="0" smtClean="0"/>
              <a:t/>
            </a:r>
            <a:br>
              <a:rPr lang="en-US" dirty="0" smtClean="0"/>
            </a:br>
            <a:r>
              <a:rPr lang="en-US" dirty="0" smtClean="0"/>
              <a:t>Map-Reduce</a:t>
            </a:r>
            <a:endParaRPr lang="en-US" dirty="0"/>
          </a:p>
        </p:txBody>
      </p:sp>
    </p:spTree>
    <p:extLst>
      <p:ext uri="{BB962C8B-B14F-4D97-AF65-F5344CB8AC3E}">
        <p14:creationId xmlns:p14="http://schemas.microsoft.com/office/powerpoint/2010/main" val="1863993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93" y="533400"/>
            <a:ext cx="8641907"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80109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smtClean="0"/>
              <a:t>Example: </a:t>
            </a:r>
            <a:r>
              <a:rPr lang="en-US" dirty="0"/>
              <a:t>Host size</a:t>
            </a:r>
          </a:p>
        </p:txBody>
      </p:sp>
      <p:sp>
        <p:nvSpPr>
          <p:cNvPr id="82947" name="Rectangle 3"/>
          <p:cNvSpPr>
            <a:spLocks noGrp="1" noChangeArrowheads="1"/>
          </p:cNvSpPr>
          <p:nvPr>
            <p:ph type="body" idx="1"/>
          </p:nvPr>
        </p:nvSpPr>
        <p:spPr/>
        <p:txBody>
          <a:bodyPr>
            <a:normAutofit lnSpcReduction="10000"/>
          </a:bodyPr>
          <a:lstStyle/>
          <a:p>
            <a:r>
              <a:rPr lang="en-US" b="1" dirty="0"/>
              <a:t>Suppose we have a large web corpus</a:t>
            </a:r>
          </a:p>
          <a:p>
            <a:r>
              <a:rPr lang="en-US" dirty="0" smtClean="0"/>
              <a:t>Look </a:t>
            </a:r>
            <a:r>
              <a:rPr lang="en-US" dirty="0"/>
              <a:t>at the metadata file</a:t>
            </a:r>
          </a:p>
          <a:p>
            <a:pPr lvl="1"/>
            <a:r>
              <a:rPr lang="en-US" dirty="0"/>
              <a:t>Lines of the </a:t>
            </a:r>
            <a:r>
              <a:rPr lang="en-US" dirty="0" smtClean="0"/>
              <a:t>form: </a:t>
            </a:r>
            <a:r>
              <a:rPr lang="en-US" dirty="0"/>
              <a:t>(URL, size, date, …)</a:t>
            </a:r>
          </a:p>
          <a:p>
            <a:r>
              <a:rPr lang="en-US" b="1" dirty="0" smtClean="0"/>
              <a:t>For </a:t>
            </a:r>
            <a:r>
              <a:rPr lang="en-US" b="1" dirty="0"/>
              <a:t>each host, find the total number of bytes</a:t>
            </a:r>
          </a:p>
          <a:p>
            <a:pPr lvl="1"/>
            <a:r>
              <a:rPr lang="en-US" dirty="0" smtClean="0"/>
              <a:t>That is, </a:t>
            </a:r>
            <a:r>
              <a:rPr lang="en-US" dirty="0"/>
              <a:t>the sum of the page sizes for all URLs from that </a:t>
            </a:r>
            <a:r>
              <a:rPr lang="en-US" dirty="0" smtClean="0"/>
              <a:t>particular host</a:t>
            </a:r>
          </a:p>
          <a:p>
            <a:pPr lvl="8"/>
            <a:endParaRPr lang="en-US" dirty="0" smtClean="0">
              <a:solidFill>
                <a:schemeClr val="accent3"/>
              </a:solidFill>
            </a:endParaRPr>
          </a:p>
          <a:p>
            <a:r>
              <a:rPr lang="en-US" altLang="zh-CN" b="1" dirty="0"/>
              <a:t>Map:</a:t>
            </a:r>
            <a:r>
              <a:rPr lang="en-US" altLang="zh-CN" dirty="0"/>
              <a:t> </a:t>
            </a:r>
          </a:p>
          <a:p>
            <a:pPr lvl="1"/>
            <a:r>
              <a:rPr lang="en-US" altLang="zh-CN" dirty="0"/>
              <a:t>For each record, output (hostname(URL), size) </a:t>
            </a:r>
            <a:endParaRPr lang="en-US" altLang="zh-CN" dirty="0" smtClean="0"/>
          </a:p>
          <a:p>
            <a:r>
              <a:rPr lang="en-US" altLang="zh-CN" b="1" dirty="0" smtClean="0"/>
              <a:t>Reduce: </a:t>
            </a:r>
          </a:p>
          <a:p>
            <a:pPr lvl="1"/>
            <a:r>
              <a:rPr lang="en-US" altLang="zh-CN" dirty="0"/>
              <a:t>Sum the sizes for each host </a:t>
            </a:r>
            <a:endParaRPr lang="en-US" dirty="0" smtClean="0"/>
          </a:p>
        </p:txBody>
      </p:sp>
    </p:spTree>
    <p:extLst>
      <p:ext uri="{BB962C8B-B14F-4D97-AF65-F5344CB8AC3E}">
        <p14:creationId xmlns:p14="http://schemas.microsoft.com/office/powerpoint/2010/main" val="2868928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4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9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dirty="0" smtClean="0"/>
              <a:t>Example: Language </a:t>
            </a:r>
            <a:r>
              <a:rPr lang="en-US" dirty="0"/>
              <a:t>M</a:t>
            </a:r>
            <a:r>
              <a:rPr lang="en-US" dirty="0" smtClean="0"/>
              <a:t>odel</a:t>
            </a:r>
            <a:endParaRPr lang="en-US" dirty="0"/>
          </a:p>
        </p:txBody>
      </p:sp>
      <p:sp>
        <p:nvSpPr>
          <p:cNvPr id="104451" name="Rectangle 3"/>
          <p:cNvSpPr>
            <a:spLocks noGrp="1" noChangeArrowheads="1"/>
          </p:cNvSpPr>
          <p:nvPr>
            <p:ph type="body" idx="1"/>
          </p:nvPr>
        </p:nvSpPr>
        <p:spPr/>
        <p:txBody>
          <a:bodyPr/>
          <a:lstStyle/>
          <a:p>
            <a:r>
              <a:rPr lang="en-US" b="1" dirty="0" smtClean="0">
                <a:solidFill>
                  <a:schemeClr val="accent3"/>
                </a:solidFill>
              </a:rPr>
              <a:t>Statistical machine translation:</a:t>
            </a:r>
          </a:p>
          <a:p>
            <a:pPr lvl="1"/>
            <a:r>
              <a:rPr lang="en-US" dirty="0" smtClean="0"/>
              <a:t>Need to count number of times every 5-word sequence occurs in a large corpus of documents</a:t>
            </a:r>
          </a:p>
          <a:p>
            <a:pPr lvl="8"/>
            <a:endParaRPr lang="en-US" dirty="0" smtClean="0"/>
          </a:p>
          <a:p>
            <a:r>
              <a:rPr lang="en-US" b="1" dirty="0" smtClean="0"/>
              <a:t>Very easy with </a:t>
            </a:r>
            <a:r>
              <a:rPr lang="en-US" b="1" dirty="0" err="1" smtClean="0"/>
              <a:t>MapReduce</a:t>
            </a:r>
            <a:r>
              <a:rPr lang="en-US" b="1" dirty="0" smtClean="0"/>
              <a:t>:</a:t>
            </a:r>
          </a:p>
          <a:p>
            <a:pPr lvl="1"/>
            <a:r>
              <a:rPr lang="en-US" b="1" dirty="0" smtClean="0"/>
              <a:t>Map:</a:t>
            </a:r>
            <a:r>
              <a:rPr lang="en-US" dirty="0" smtClean="0"/>
              <a:t> </a:t>
            </a:r>
          </a:p>
          <a:p>
            <a:pPr lvl="2"/>
            <a:r>
              <a:rPr lang="en-US" dirty="0" smtClean="0"/>
              <a:t>Extract (5-word sequence, count) from document</a:t>
            </a:r>
          </a:p>
          <a:p>
            <a:pPr lvl="1"/>
            <a:r>
              <a:rPr lang="en-US" b="1" dirty="0" smtClean="0"/>
              <a:t>Reduce: </a:t>
            </a:r>
          </a:p>
          <a:p>
            <a:pPr lvl="2"/>
            <a:r>
              <a:rPr lang="en-US" dirty="0" smtClean="0"/>
              <a:t>Combine the counts</a:t>
            </a:r>
            <a:endParaRPr lang="en-US" dirty="0"/>
          </a:p>
        </p:txBody>
      </p:sp>
    </p:spTree>
    <p:extLst>
      <p:ext uri="{BB962C8B-B14F-4D97-AF65-F5344CB8AC3E}">
        <p14:creationId xmlns:p14="http://schemas.microsoft.com/office/powerpoint/2010/main" val="1468381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5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5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Example: Join By Map-Reduce</a:t>
            </a:r>
            <a:endParaRPr lang="en-US" dirty="0"/>
          </a:p>
        </p:txBody>
      </p:sp>
      <p:sp>
        <p:nvSpPr>
          <p:cNvPr id="12291" name="Rectangle 3"/>
          <p:cNvSpPr>
            <a:spLocks noGrp="1" noChangeArrowheads="1"/>
          </p:cNvSpPr>
          <p:nvPr>
            <p:ph type="body" idx="1"/>
          </p:nvPr>
        </p:nvSpPr>
        <p:spPr>
          <a:xfrm>
            <a:off x="457200" y="1295401"/>
            <a:ext cx="8229600" cy="2133600"/>
          </a:xfrm>
        </p:spPr>
        <p:txBody>
          <a:bodyPr/>
          <a:lstStyle/>
          <a:p>
            <a:r>
              <a:rPr lang="en-US" b="1" dirty="0" smtClean="0"/>
              <a:t>Compute the natural join </a:t>
            </a:r>
            <a:r>
              <a:rPr lang="en-US" b="1" i="1" dirty="0" smtClean="0"/>
              <a:t>R(A,B) </a:t>
            </a:r>
            <a:r>
              <a:rPr lang="en-US" b="1" dirty="0" smtClean="0"/>
              <a:t>⋈</a:t>
            </a:r>
            <a:r>
              <a:rPr lang="en-US" b="1" i="1" dirty="0" smtClean="0"/>
              <a:t> S(B,C)</a:t>
            </a:r>
          </a:p>
          <a:p>
            <a:r>
              <a:rPr lang="en-US" i="1" dirty="0" smtClean="0"/>
              <a:t>R</a:t>
            </a:r>
            <a:r>
              <a:rPr lang="en-US" dirty="0" smtClean="0"/>
              <a:t> and </a:t>
            </a:r>
            <a:r>
              <a:rPr lang="en-US" i="1" dirty="0" smtClean="0"/>
              <a:t>S</a:t>
            </a:r>
            <a:r>
              <a:rPr lang="en-US" dirty="0" smtClean="0"/>
              <a:t> are each stored in files</a:t>
            </a:r>
          </a:p>
          <a:p>
            <a:r>
              <a:rPr lang="en-US" dirty="0" smtClean="0"/>
              <a:t>Tuples are pairs </a:t>
            </a:r>
            <a:r>
              <a:rPr lang="en-US" i="1" dirty="0" smtClean="0"/>
              <a:t>(</a:t>
            </a:r>
            <a:r>
              <a:rPr lang="en-US" i="1" dirty="0" err="1" smtClean="0"/>
              <a:t>a,b</a:t>
            </a:r>
            <a:r>
              <a:rPr lang="en-US" i="1" dirty="0" smtClean="0"/>
              <a:t>)</a:t>
            </a:r>
            <a:r>
              <a:rPr lang="en-US" dirty="0" smtClean="0"/>
              <a:t> or </a:t>
            </a:r>
            <a:r>
              <a:rPr lang="en-US" i="1" dirty="0" smtClean="0"/>
              <a:t>(</a:t>
            </a:r>
            <a:r>
              <a:rPr lang="en-US" i="1" dirty="0" err="1" smtClean="0"/>
              <a:t>b,c</a:t>
            </a:r>
            <a:r>
              <a:rPr lang="en-US" i="1" dirty="0" smtClean="0"/>
              <a:t>)</a:t>
            </a:r>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470999675"/>
              </p:ext>
            </p:extLst>
          </p:nvPr>
        </p:nvGraphicFramePr>
        <p:xfrm>
          <a:off x="304800" y="3581400"/>
          <a:ext cx="2209800" cy="1905000"/>
        </p:xfrm>
        <a:graphic>
          <a:graphicData uri="http://schemas.openxmlformats.org/drawingml/2006/table">
            <a:tbl>
              <a:tblPr firstRow="1">
                <a:tableStyleId>{073A0DAA-6AF3-43AB-8588-CEC1D06C72B9}</a:tableStyleId>
              </a:tblPr>
              <a:tblGrid>
                <a:gridCol w="1104900"/>
                <a:gridCol w="1104900"/>
              </a:tblGrid>
              <a:tr h="381000">
                <a:tc>
                  <a:txBody>
                    <a:bodyPr/>
                    <a:lstStyle/>
                    <a:p>
                      <a:pPr algn="ctr"/>
                      <a:r>
                        <a:rPr lang="en-US" sz="1900" b="1" dirty="0" smtClean="0">
                          <a:latin typeface="Arial" pitchFamily="34" charset="0"/>
                          <a:cs typeface="Arial" pitchFamily="34" charset="0"/>
                        </a:rPr>
                        <a:t>A</a:t>
                      </a:r>
                      <a:endParaRPr lang="en-US" sz="1900" b="1" dirty="0">
                        <a:latin typeface="Arial" pitchFamily="34" charset="0"/>
                        <a:cs typeface="Arial" pitchFamily="34" charset="0"/>
                      </a:endParaRPr>
                    </a:p>
                  </a:txBody>
                  <a:tcPr/>
                </a:tc>
                <a:tc>
                  <a:txBody>
                    <a:bodyPr/>
                    <a:lstStyle/>
                    <a:p>
                      <a:pPr algn="ctr"/>
                      <a:r>
                        <a:rPr lang="en-US" sz="1900" b="1" dirty="0" smtClean="0">
                          <a:latin typeface="Arial" pitchFamily="34" charset="0"/>
                          <a:cs typeface="Arial" pitchFamily="34" charset="0"/>
                        </a:rPr>
                        <a:t>B</a:t>
                      </a:r>
                      <a:endParaRPr lang="en-US" sz="1900" b="1" dirty="0">
                        <a:latin typeface="Arial" pitchFamily="34" charset="0"/>
                        <a:cs typeface="Arial" pitchFamily="34" charset="0"/>
                      </a:endParaRP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1</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1</a:t>
                      </a:r>
                      <a:endParaRPr lang="en-US" sz="1900" baseline="-25000" dirty="0">
                        <a:latin typeface="Arial" pitchFamily="34" charset="0"/>
                        <a:cs typeface="Arial" pitchFamily="34" charset="0"/>
                      </a:endParaRP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2</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1</a:t>
                      </a: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3</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2</a:t>
                      </a: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4</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3</a:t>
                      </a: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53875983"/>
              </p:ext>
            </p:extLst>
          </p:nvPr>
        </p:nvGraphicFramePr>
        <p:xfrm>
          <a:off x="3810000" y="3657600"/>
          <a:ext cx="2209800" cy="1524000"/>
        </p:xfrm>
        <a:graphic>
          <a:graphicData uri="http://schemas.openxmlformats.org/drawingml/2006/table">
            <a:tbl>
              <a:tblPr firstRow="1">
                <a:tableStyleId>{073A0DAA-6AF3-43AB-8588-CEC1D06C72B9}</a:tableStyleId>
              </a:tblPr>
              <a:tblGrid>
                <a:gridCol w="1104900"/>
                <a:gridCol w="1104900"/>
              </a:tblGrid>
              <a:tr h="381000">
                <a:tc>
                  <a:txBody>
                    <a:bodyPr/>
                    <a:lstStyle/>
                    <a:p>
                      <a:pPr algn="ctr"/>
                      <a:r>
                        <a:rPr lang="en-US" sz="1900" b="1" dirty="0" smtClean="0">
                          <a:latin typeface="Arial" pitchFamily="34" charset="0"/>
                          <a:cs typeface="Arial" pitchFamily="34" charset="0"/>
                        </a:rPr>
                        <a:t>B</a:t>
                      </a:r>
                      <a:endParaRPr lang="en-US" sz="1900" b="1" dirty="0">
                        <a:latin typeface="Arial" pitchFamily="34" charset="0"/>
                        <a:cs typeface="Arial" pitchFamily="34" charset="0"/>
                      </a:endParaRPr>
                    </a:p>
                  </a:txBody>
                  <a:tcPr/>
                </a:tc>
                <a:tc>
                  <a:txBody>
                    <a:bodyPr/>
                    <a:lstStyle/>
                    <a:p>
                      <a:pPr algn="ctr"/>
                      <a:r>
                        <a:rPr lang="en-US" sz="1900" b="1" dirty="0" smtClean="0">
                          <a:latin typeface="Arial" pitchFamily="34" charset="0"/>
                          <a:cs typeface="Arial" pitchFamily="34" charset="0"/>
                        </a:rPr>
                        <a:t>C</a:t>
                      </a:r>
                      <a:endParaRPr lang="en-US" sz="1900" b="1" dirty="0">
                        <a:latin typeface="Arial" pitchFamily="34" charset="0"/>
                        <a:cs typeface="Arial" pitchFamily="34" charset="0"/>
                      </a:endParaRPr>
                    </a:p>
                  </a:txBody>
                  <a:tcPr/>
                </a:tc>
              </a:tr>
              <a:tr h="381000">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2</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c</a:t>
                      </a:r>
                      <a:r>
                        <a:rPr lang="en-US" sz="1900" baseline="-25000" dirty="0" smtClean="0">
                          <a:latin typeface="Arial" pitchFamily="34" charset="0"/>
                          <a:cs typeface="Arial" pitchFamily="34" charset="0"/>
                        </a:rPr>
                        <a:t>1</a:t>
                      </a:r>
                      <a:endParaRPr lang="en-US" sz="1900" baseline="-25000" dirty="0">
                        <a:latin typeface="Arial" pitchFamily="34" charset="0"/>
                        <a:cs typeface="Arial" pitchFamily="34" charset="0"/>
                      </a:endParaRPr>
                    </a:p>
                  </a:txBody>
                  <a:tcPr/>
                </a:tc>
              </a:tr>
              <a:tr h="381000">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2</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c</a:t>
                      </a:r>
                      <a:r>
                        <a:rPr lang="en-US" sz="1900" baseline="-25000" dirty="0" smtClean="0">
                          <a:latin typeface="Arial" pitchFamily="34" charset="0"/>
                          <a:cs typeface="Arial" pitchFamily="34" charset="0"/>
                        </a:rPr>
                        <a:t>2</a:t>
                      </a:r>
                    </a:p>
                  </a:txBody>
                  <a:tcPr/>
                </a:tc>
              </a:tr>
              <a:tr h="381000">
                <a:tc>
                  <a:txBody>
                    <a:bodyPr/>
                    <a:lstStyle/>
                    <a:p>
                      <a:pPr algn="ctr"/>
                      <a:r>
                        <a:rPr lang="en-US" sz="1900" dirty="0" smtClean="0">
                          <a:latin typeface="Arial" pitchFamily="34" charset="0"/>
                          <a:cs typeface="Arial" pitchFamily="34" charset="0"/>
                        </a:rPr>
                        <a:t>b</a:t>
                      </a:r>
                      <a:r>
                        <a:rPr lang="en-US" sz="1900" baseline="-25000" dirty="0" smtClean="0">
                          <a:latin typeface="Arial" pitchFamily="34" charset="0"/>
                          <a:cs typeface="Arial" pitchFamily="34" charset="0"/>
                        </a:rPr>
                        <a:t>3</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c</a:t>
                      </a:r>
                      <a:r>
                        <a:rPr lang="en-US" sz="1900" baseline="-25000" dirty="0" smtClean="0">
                          <a:latin typeface="Arial" pitchFamily="34" charset="0"/>
                          <a:cs typeface="Arial" pitchFamily="34" charset="0"/>
                        </a:rPr>
                        <a:t>3</a:t>
                      </a:r>
                    </a:p>
                  </a:txBody>
                  <a:tcPr/>
                </a:tc>
              </a:tr>
            </a:tbl>
          </a:graphicData>
        </a:graphic>
      </p:graphicFrame>
      <p:sp>
        <p:nvSpPr>
          <p:cNvPr id="10" name="Rectangle 9"/>
          <p:cNvSpPr/>
          <p:nvPr/>
        </p:nvSpPr>
        <p:spPr>
          <a:xfrm>
            <a:off x="2667000" y="4038603"/>
            <a:ext cx="696024" cy="830997"/>
          </a:xfrm>
          <a:prstGeom prst="rect">
            <a:avLst/>
          </a:prstGeom>
        </p:spPr>
        <p:txBody>
          <a:bodyPr wrap="none">
            <a:spAutoFit/>
          </a:bodyPr>
          <a:lstStyle/>
          <a:p>
            <a:r>
              <a:rPr lang="en-US" sz="4800" dirty="0"/>
              <a:t>⋈</a:t>
            </a:r>
          </a:p>
        </p:txBody>
      </p:sp>
      <p:graphicFrame>
        <p:nvGraphicFramePr>
          <p:cNvPr id="14" name="Table 13"/>
          <p:cNvGraphicFramePr>
            <a:graphicFrameLocks noGrp="1"/>
          </p:cNvGraphicFramePr>
          <p:nvPr>
            <p:extLst>
              <p:ext uri="{D42A27DB-BD31-4B8C-83A1-F6EECF244321}">
                <p14:modId xmlns:p14="http://schemas.microsoft.com/office/powerpoint/2010/main" val="796993815"/>
              </p:ext>
            </p:extLst>
          </p:nvPr>
        </p:nvGraphicFramePr>
        <p:xfrm>
          <a:off x="6705600" y="3657600"/>
          <a:ext cx="2209800" cy="1524000"/>
        </p:xfrm>
        <a:graphic>
          <a:graphicData uri="http://schemas.openxmlformats.org/drawingml/2006/table">
            <a:tbl>
              <a:tblPr firstRow="1">
                <a:tableStyleId>{073A0DAA-6AF3-43AB-8588-CEC1D06C72B9}</a:tableStyleId>
              </a:tblPr>
              <a:tblGrid>
                <a:gridCol w="1104900"/>
                <a:gridCol w="1104900"/>
              </a:tblGrid>
              <a:tr h="381000">
                <a:tc>
                  <a:txBody>
                    <a:bodyPr/>
                    <a:lstStyle/>
                    <a:p>
                      <a:pPr algn="ctr"/>
                      <a:r>
                        <a:rPr lang="en-US" sz="1900" b="1" dirty="0" smtClean="0">
                          <a:latin typeface="Arial" pitchFamily="34" charset="0"/>
                          <a:cs typeface="Arial" pitchFamily="34" charset="0"/>
                        </a:rPr>
                        <a:t>A</a:t>
                      </a:r>
                      <a:endParaRPr lang="en-US" sz="1900" b="1" dirty="0">
                        <a:latin typeface="Arial" pitchFamily="34" charset="0"/>
                        <a:cs typeface="Arial" pitchFamily="34" charset="0"/>
                      </a:endParaRPr>
                    </a:p>
                  </a:txBody>
                  <a:tcPr/>
                </a:tc>
                <a:tc>
                  <a:txBody>
                    <a:bodyPr/>
                    <a:lstStyle/>
                    <a:p>
                      <a:pPr algn="ctr"/>
                      <a:r>
                        <a:rPr lang="en-US" sz="1900" b="1" dirty="0" smtClean="0">
                          <a:latin typeface="Arial" pitchFamily="34" charset="0"/>
                          <a:cs typeface="Arial" pitchFamily="34" charset="0"/>
                        </a:rPr>
                        <a:t>C</a:t>
                      </a:r>
                      <a:endParaRPr lang="en-US" sz="1900" b="1" dirty="0">
                        <a:latin typeface="Arial" pitchFamily="34" charset="0"/>
                        <a:cs typeface="Arial" pitchFamily="34" charset="0"/>
                      </a:endParaRP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3</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c</a:t>
                      </a:r>
                      <a:r>
                        <a:rPr lang="en-US" sz="1900" baseline="-25000" dirty="0" smtClean="0">
                          <a:latin typeface="Arial" pitchFamily="34" charset="0"/>
                          <a:cs typeface="Arial" pitchFamily="34" charset="0"/>
                        </a:rPr>
                        <a:t>1</a:t>
                      </a:r>
                      <a:endParaRPr lang="en-US" sz="1900" baseline="-25000" dirty="0">
                        <a:latin typeface="Arial" pitchFamily="34" charset="0"/>
                        <a:cs typeface="Arial" pitchFamily="34" charset="0"/>
                      </a:endParaRP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3</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c</a:t>
                      </a:r>
                      <a:r>
                        <a:rPr lang="en-US" sz="1900" baseline="-25000" dirty="0" smtClean="0">
                          <a:latin typeface="Arial" pitchFamily="34" charset="0"/>
                          <a:cs typeface="Arial" pitchFamily="34" charset="0"/>
                        </a:rPr>
                        <a:t>2</a:t>
                      </a:r>
                    </a:p>
                  </a:txBody>
                  <a:tcPr/>
                </a:tc>
              </a:tr>
              <a:tr h="381000">
                <a:tc>
                  <a:txBody>
                    <a:bodyPr/>
                    <a:lstStyle/>
                    <a:p>
                      <a:pPr algn="ctr"/>
                      <a:r>
                        <a:rPr lang="en-US" sz="1900" dirty="0" smtClean="0">
                          <a:latin typeface="Arial" pitchFamily="34" charset="0"/>
                          <a:cs typeface="Arial" pitchFamily="34" charset="0"/>
                        </a:rPr>
                        <a:t>a</a:t>
                      </a:r>
                      <a:r>
                        <a:rPr lang="en-US" sz="1900" baseline="-25000" dirty="0" smtClean="0">
                          <a:latin typeface="Arial" pitchFamily="34" charset="0"/>
                          <a:cs typeface="Arial" pitchFamily="34" charset="0"/>
                        </a:rPr>
                        <a:t>4</a:t>
                      </a:r>
                      <a:endParaRPr lang="en-US" sz="1900" baseline="-25000" dirty="0">
                        <a:latin typeface="Arial" pitchFamily="34" charset="0"/>
                        <a:cs typeface="Arial" pitchFamily="34" charset="0"/>
                      </a:endParaRPr>
                    </a:p>
                  </a:txBody>
                  <a:tcPr/>
                </a:tc>
                <a:tc>
                  <a:txBody>
                    <a:bodyPr/>
                    <a:lstStyle/>
                    <a:p>
                      <a:pPr algn="ctr"/>
                      <a:r>
                        <a:rPr lang="en-US" sz="1900" dirty="0" smtClean="0">
                          <a:latin typeface="Arial" pitchFamily="34" charset="0"/>
                          <a:cs typeface="Arial" pitchFamily="34" charset="0"/>
                        </a:rPr>
                        <a:t>c</a:t>
                      </a:r>
                      <a:r>
                        <a:rPr lang="en-US" sz="1900" baseline="-25000" dirty="0" smtClean="0">
                          <a:latin typeface="Arial" pitchFamily="34" charset="0"/>
                          <a:cs typeface="Arial" pitchFamily="34" charset="0"/>
                        </a:rPr>
                        <a:t>3</a:t>
                      </a:r>
                    </a:p>
                  </a:txBody>
                  <a:tcPr/>
                </a:tc>
              </a:tr>
            </a:tbl>
          </a:graphicData>
        </a:graphic>
      </p:graphicFrame>
      <p:sp>
        <p:nvSpPr>
          <p:cNvPr id="15" name="Rectangle 14"/>
          <p:cNvSpPr/>
          <p:nvPr/>
        </p:nvSpPr>
        <p:spPr>
          <a:xfrm>
            <a:off x="6085776" y="4064003"/>
            <a:ext cx="500458" cy="830997"/>
          </a:xfrm>
          <a:prstGeom prst="rect">
            <a:avLst/>
          </a:prstGeom>
        </p:spPr>
        <p:txBody>
          <a:bodyPr wrap="none">
            <a:spAutoFit/>
          </a:bodyPr>
          <a:lstStyle/>
          <a:p>
            <a:r>
              <a:rPr lang="en-US" sz="4800" dirty="0" smtClean="0"/>
              <a:t>=</a:t>
            </a:r>
            <a:endParaRPr lang="en-US" sz="4800" dirty="0"/>
          </a:p>
        </p:txBody>
      </p:sp>
      <p:sp>
        <p:nvSpPr>
          <p:cNvPr id="2" name="TextBox 1"/>
          <p:cNvSpPr txBox="1"/>
          <p:nvPr/>
        </p:nvSpPr>
        <p:spPr>
          <a:xfrm>
            <a:off x="1226154" y="5562600"/>
            <a:ext cx="351378" cy="369332"/>
          </a:xfrm>
          <a:prstGeom prst="rect">
            <a:avLst/>
          </a:prstGeom>
          <a:noFill/>
        </p:spPr>
        <p:txBody>
          <a:bodyPr wrap="none" rtlCol="0">
            <a:spAutoFit/>
          </a:bodyPr>
          <a:lstStyle/>
          <a:p>
            <a:r>
              <a:rPr lang="en-US" dirty="0" smtClean="0">
                <a:latin typeface="Arial" pitchFamily="34" charset="0"/>
                <a:cs typeface="Arial" pitchFamily="34" charset="0"/>
              </a:rPr>
              <a:t>R</a:t>
            </a:r>
          </a:p>
        </p:txBody>
      </p:sp>
      <p:sp>
        <p:nvSpPr>
          <p:cNvPr id="16" name="TextBox 15"/>
          <p:cNvSpPr txBox="1"/>
          <p:nvPr/>
        </p:nvSpPr>
        <p:spPr>
          <a:xfrm>
            <a:off x="4754022" y="5257800"/>
            <a:ext cx="338554" cy="369332"/>
          </a:xfrm>
          <a:prstGeom prst="rect">
            <a:avLst/>
          </a:prstGeom>
          <a:noFill/>
        </p:spPr>
        <p:txBody>
          <a:bodyPr wrap="none" rtlCol="0">
            <a:spAutoFit/>
          </a:bodyPr>
          <a:lstStyle/>
          <a:p>
            <a:r>
              <a:rPr lang="en-US" dirty="0" smtClean="0">
                <a:latin typeface="Arial" pitchFamily="34" charset="0"/>
                <a:cs typeface="Arial" pitchFamily="34" charset="0"/>
              </a:rPr>
              <a:t>S</a:t>
            </a:r>
          </a:p>
        </p:txBody>
      </p:sp>
    </p:spTree>
    <p:extLst>
      <p:ext uri="{BB962C8B-B14F-4D97-AF65-F5344CB8AC3E}">
        <p14:creationId xmlns:p14="http://schemas.microsoft.com/office/powerpoint/2010/main" val="3561195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Map-Reduce Join</a:t>
            </a:r>
            <a:endParaRPr lang="en-US" dirty="0"/>
          </a:p>
        </p:txBody>
      </p:sp>
      <p:sp>
        <p:nvSpPr>
          <p:cNvPr id="21507" name="Rectangle 3"/>
          <p:cNvSpPr>
            <a:spLocks noGrp="1" noChangeArrowheads="1"/>
          </p:cNvSpPr>
          <p:nvPr>
            <p:ph type="body" idx="1"/>
          </p:nvPr>
        </p:nvSpPr>
        <p:spPr>
          <a:xfrm>
            <a:off x="457200" y="1295404"/>
            <a:ext cx="8610600" cy="5257801"/>
          </a:xfrm>
        </p:spPr>
        <p:txBody>
          <a:bodyPr/>
          <a:lstStyle/>
          <a:p>
            <a:r>
              <a:rPr lang="en-US" b="1" dirty="0"/>
              <a:t>Use a hash function </a:t>
            </a:r>
            <a:r>
              <a:rPr lang="en-US" b="1" i="1" dirty="0"/>
              <a:t>h</a:t>
            </a:r>
            <a:r>
              <a:rPr lang="en-US" b="1" dirty="0"/>
              <a:t> </a:t>
            </a:r>
            <a:r>
              <a:rPr lang="en-US" b="1" dirty="0" smtClean="0"/>
              <a:t>from </a:t>
            </a:r>
            <a:r>
              <a:rPr lang="en-US" b="1" dirty="0"/>
              <a:t>B-values to </a:t>
            </a:r>
            <a:r>
              <a:rPr lang="en-US" b="1" i="1" dirty="0" smtClean="0"/>
              <a:t>1...</a:t>
            </a:r>
            <a:r>
              <a:rPr lang="en-US" b="1" i="1" dirty="0"/>
              <a:t>k</a:t>
            </a:r>
          </a:p>
          <a:p>
            <a:r>
              <a:rPr lang="en-US" b="1" dirty="0">
                <a:solidFill>
                  <a:srgbClr val="FF0066"/>
                </a:solidFill>
              </a:rPr>
              <a:t>A Map process </a:t>
            </a:r>
            <a:r>
              <a:rPr lang="en-US" b="1" dirty="0" smtClean="0">
                <a:solidFill>
                  <a:srgbClr val="FF0066"/>
                </a:solidFill>
              </a:rPr>
              <a:t>turns:</a:t>
            </a:r>
          </a:p>
          <a:p>
            <a:pPr lvl="1"/>
            <a:r>
              <a:rPr lang="en-US" dirty="0" smtClean="0"/>
              <a:t>Each input </a:t>
            </a:r>
            <a:r>
              <a:rPr lang="en-US" dirty="0"/>
              <a:t>tuple </a:t>
            </a:r>
            <a:r>
              <a:rPr lang="en-US" i="1" dirty="0"/>
              <a:t>R(</a:t>
            </a:r>
            <a:r>
              <a:rPr lang="en-US" i="1" dirty="0" err="1"/>
              <a:t>a,b</a:t>
            </a:r>
            <a:r>
              <a:rPr lang="en-US" i="1" dirty="0"/>
              <a:t>)</a:t>
            </a:r>
            <a:r>
              <a:rPr lang="en-US" dirty="0"/>
              <a:t> into key-value pair </a:t>
            </a:r>
            <a:r>
              <a:rPr lang="en-US" i="1" dirty="0"/>
              <a:t>(b,(</a:t>
            </a:r>
            <a:r>
              <a:rPr lang="en-US" i="1" dirty="0" err="1"/>
              <a:t>a,R</a:t>
            </a:r>
            <a:r>
              <a:rPr lang="en-US" i="1" dirty="0" smtClean="0"/>
              <a:t>))</a:t>
            </a:r>
          </a:p>
          <a:p>
            <a:pPr lvl="1"/>
            <a:r>
              <a:rPr lang="en-US" dirty="0" smtClean="0"/>
              <a:t>Each </a:t>
            </a:r>
            <a:r>
              <a:rPr lang="en-US" dirty="0"/>
              <a:t>input tuple </a:t>
            </a:r>
            <a:r>
              <a:rPr lang="en-US" i="1" dirty="0"/>
              <a:t>S(</a:t>
            </a:r>
            <a:r>
              <a:rPr lang="en-US" i="1" dirty="0" err="1"/>
              <a:t>b,c</a:t>
            </a:r>
            <a:r>
              <a:rPr lang="en-US" i="1" dirty="0"/>
              <a:t>)</a:t>
            </a:r>
            <a:r>
              <a:rPr lang="en-US" dirty="0"/>
              <a:t> into </a:t>
            </a:r>
            <a:r>
              <a:rPr lang="en-US" i="1" dirty="0"/>
              <a:t>(b,(</a:t>
            </a:r>
            <a:r>
              <a:rPr lang="en-US" i="1" dirty="0" err="1"/>
              <a:t>c,S</a:t>
            </a:r>
            <a:r>
              <a:rPr lang="en-US" i="1" dirty="0"/>
              <a:t>))</a:t>
            </a:r>
          </a:p>
          <a:p>
            <a:pPr lvl="8"/>
            <a:endParaRPr lang="en-US" dirty="0" smtClean="0"/>
          </a:p>
          <a:p>
            <a:r>
              <a:rPr lang="en-US" b="1" dirty="0" smtClean="0"/>
              <a:t>Map processes</a:t>
            </a:r>
            <a:r>
              <a:rPr lang="en-US" dirty="0" smtClean="0"/>
              <a:t> send each key-value pair with key </a:t>
            </a:r>
            <a:r>
              <a:rPr lang="en-US" i="1" dirty="0" smtClean="0"/>
              <a:t>b</a:t>
            </a:r>
            <a:r>
              <a:rPr lang="en-US" dirty="0" smtClean="0"/>
              <a:t> to Reduce process </a:t>
            </a:r>
            <a:r>
              <a:rPr lang="en-US" i="1" dirty="0" smtClean="0"/>
              <a:t>h(b)</a:t>
            </a:r>
            <a:endParaRPr lang="en-US" dirty="0" smtClean="0"/>
          </a:p>
          <a:p>
            <a:pPr lvl="1"/>
            <a:r>
              <a:rPr lang="en-US" dirty="0" err="1" smtClean="0"/>
              <a:t>Hadoop</a:t>
            </a:r>
            <a:r>
              <a:rPr lang="en-US" dirty="0" smtClean="0"/>
              <a:t> does this automatically; just tell it what </a:t>
            </a:r>
            <a:r>
              <a:rPr lang="en-US" i="1" dirty="0" smtClean="0"/>
              <a:t>k</a:t>
            </a:r>
            <a:r>
              <a:rPr lang="en-US" dirty="0" smtClean="0"/>
              <a:t> is.</a:t>
            </a:r>
          </a:p>
          <a:p>
            <a:r>
              <a:rPr lang="en-US" dirty="0" smtClean="0"/>
              <a:t>Each </a:t>
            </a:r>
            <a:r>
              <a:rPr lang="en-US" b="1" dirty="0" smtClean="0"/>
              <a:t>Reduce process</a:t>
            </a:r>
            <a:r>
              <a:rPr lang="en-US" dirty="0" smtClean="0"/>
              <a:t> matches all the pairs </a:t>
            </a:r>
            <a:r>
              <a:rPr lang="en-US" i="1" dirty="0" smtClean="0"/>
              <a:t>(b,(</a:t>
            </a:r>
            <a:r>
              <a:rPr lang="en-US" i="1" dirty="0" err="1" smtClean="0"/>
              <a:t>a,R</a:t>
            </a:r>
            <a:r>
              <a:rPr lang="en-US" i="1" dirty="0" smtClean="0"/>
              <a:t>))</a:t>
            </a:r>
            <a:r>
              <a:rPr lang="en-US" dirty="0" smtClean="0"/>
              <a:t> with all </a:t>
            </a:r>
            <a:r>
              <a:rPr lang="en-US" i="1" dirty="0" smtClean="0"/>
              <a:t>(b,(</a:t>
            </a:r>
            <a:r>
              <a:rPr lang="en-US" i="1" dirty="0" err="1" smtClean="0"/>
              <a:t>c,S</a:t>
            </a:r>
            <a:r>
              <a:rPr lang="en-US" i="1" dirty="0" smtClean="0"/>
              <a:t>)) </a:t>
            </a:r>
            <a:r>
              <a:rPr lang="en-US" dirty="0" smtClean="0"/>
              <a:t>and outputs </a:t>
            </a:r>
            <a:r>
              <a:rPr lang="en-US" i="1" dirty="0" smtClean="0"/>
              <a:t>(</a:t>
            </a:r>
            <a:r>
              <a:rPr lang="en-US" i="1" dirty="0" err="1" smtClean="0"/>
              <a:t>a,b,c</a:t>
            </a:r>
            <a:r>
              <a:rPr lang="en-US" i="1" dirty="0" smtClean="0"/>
              <a:t>)</a:t>
            </a:r>
            <a:r>
              <a:rPr lang="en-US" dirty="0" smtClean="0"/>
              <a:t>.</a:t>
            </a:r>
            <a:endParaRPr lang="en-US" dirty="0"/>
          </a:p>
        </p:txBody>
      </p:sp>
    </p:spTree>
    <p:extLst>
      <p:ext uri="{BB962C8B-B14F-4D97-AF65-F5344CB8AC3E}">
        <p14:creationId xmlns:p14="http://schemas.microsoft.com/office/powerpoint/2010/main" val="61273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zh-CN" dirty="0" err="1"/>
              <a:t>mrjob</a:t>
            </a:r>
            <a:r>
              <a:rPr lang="zh-CN" altLang="en-US" dirty="0"/>
              <a:t>简介</a:t>
            </a:r>
            <a:endParaRPr lang="en-US" dirty="0"/>
          </a:p>
        </p:txBody>
      </p:sp>
      <p:sp>
        <p:nvSpPr>
          <p:cNvPr id="2" name="TextBox 1"/>
          <p:cNvSpPr txBox="1"/>
          <p:nvPr/>
        </p:nvSpPr>
        <p:spPr>
          <a:xfrm>
            <a:off x="1143000" y="5410200"/>
            <a:ext cx="2339102" cy="523220"/>
          </a:xfrm>
          <a:prstGeom prst="rect">
            <a:avLst/>
          </a:prstGeom>
          <a:noFill/>
        </p:spPr>
        <p:txBody>
          <a:bodyPr wrap="none" rtlCol="0">
            <a:spAutoFit/>
          </a:bodyPr>
          <a:lstStyle/>
          <a:p>
            <a:r>
              <a:rPr lang="zh-CN" altLang="en-US" sz="2800" dirty="0" smtClean="0">
                <a:latin typeface="Arial" pitchFamily="34" charset="0"/>
                <a:cs typeface="Arial" pitchFamily="34" charset="0"/>
              </a:rPr>
              <a:t>助教：刘中坤</a:t>
            </a:r>
          </a:p>
        </p:txBody>
      </p:sp>
    </p:spTree>
    <p:extLst>
      <p:ext uri="{BB962C8B-B14F-4D97-AF65-F5344CB8AC3E}">
        <p14:creationId xmlns:p14="http://schemas.microsoft.com/office/powerpoint/2010/main" val="311350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33AED20-41C7-4382-94A8-284374DF1D67}"/>
              </a:ext>
            </a:extLst>
          </p:cNvPr>
          <p:cNvSpPr>
            <a:spLocks noGrp="1"/>
          </p:cNvSpPr>
          <p:nvPr>
            <p:ph type="title"/>
          </p:nvPr>
        </p:nvSpPr>
        <p:spPr/>
        <p:txBody>
          <a:bodyPr/>
          <a:lstStyle/>
          <a:p>
            <a:r>
              <a:rPr lang="en-US" altLang="zh-CN" dirty="0" err="1"/>
              <a:t>mrjob</a:t>
            </a:r>
            <a:r>
              <a:rPr lang="zh-CN" altLang="en-US" dirty="0"/>
              <a:t>简介</a:t>
            </a:r>
          </a:p>
        </p:txBody>
      </p:sp>
      <p:sp>
        <p:nvSpPr>
          <p:cNvPr id="3" name="内容占位符 2">
            <a:extLst>
              <a:ext uri="{FF2B5EF4-FFF2-40B4-BE49-F238E27FC236}">
                <a16:creationId xmlns:a16="http://schemas.microsoft.com/office/drawing/2014/main" xmlns="" id="{AFD63B61-92B2-4B03-9F9E-CFCA1AE33383}"/>
              </a:ext>
            </a:extLst>
          </p:cNvPr>
          <p:cNvSpPr>
            <a:spLocks noGrp="1"/>
          </p:cNvSpPr>
          <p:nvPr>
            <p:ph idx="1"/>
          </p:nvPr>
        </p:nvSpPr>
        <p:spPr/>
        <p:txBody>
          <a:bodyPr/>
          <a:lstStyle/>
          <a:p>
            <a:r>
              <a:rPr lang="en-US" altLang="zh-CN" dirty="0" err="1"/>
              <a:t>mrjob</a:t>
            </a:r>
            <a:r>
              <a:rPr lang="en-US" altLang="zh-CN" dirty="0"/>
              <a:t> is the easiest route to writing Python programs that run on Hadoop.</a:t>
            </a:r>
          </a:p>
          <a:p>
            <a:r>
              <a:rPr lang="en-US" altLang="zh-CN" dirty="0" err="1"/>
              <a:t>mrjob</a:t>
            </a:r>
            <a:r>
              <a:rPr lang="zh-CN" altLang="en-US" dirty="0"/>
              <a:t>是一个编写</a:t>
            </a:r>
            <a:r>
              <a:rPr lang="en-US" altLang="zh-CN" dirty="0"/>
              <a:t>MapReduce</a:t>
            </a:r>
            <a:r>
              <a:rPr lang="zh-CN" altLang="en-US" dirty="0"/>
              <a:t>任务的开源</a:t>
            </a:r>
            <a:r>
              <a:rPr lang="en-US" altLang="zh-CN" dirty="0"/>
              <a:t>Python</a:t>
            </a:r>
            <a:r>
              <a:rPr lang="zh-CN" altLang="en-US" dirty="0"/>
              <a:t>框架，它实际上对</a:t>
            </a:r>
            <a:r>
              <a:rPr lang="en-US" altLang="zh-CN" dirty="0"/>
              <a:t>Hadoop Streaming</a:t>
            </a:r>
            <a:r>
              <a:rPr lang="zh-CN" altLang="en-US" dirty="0"/>
              <a:t>的命令行进行了封装，因此接触不到</a:t>
            </a:r>
            <a:r>
              <a:rPr lang="en-US" altLang="zh-CN" dirty="0"/>
              <a:t>Hadoop</a:t>
            </a:r>
            <a:r>
              <a:rPr lang="zh-CN" altLang="en-US" dirty="0"/>
              <a:t>的数据流命令行，使我们可以更轻松、快速的编写</a:t>
            </a:r>
            <a:r>
              <a:rPr lang="en-US" altLang="zh-CN" dirty="0"/>
              <a:t>MapReduce</a:t>
            </a:r>
            <a:r>
              <a:rPr lang="zh-CN" altLang="en-US" dirty="0"/>
              <a:t>任务。</a:t>
            </a:r>
            <a:endParaRPr lang="en-US" altLang="zh-CN" dirty="0"/>
          </a:p>
          <a:p>
            <a:r>
              <a:rPr lang="en-US" altLang="zh-CN" dirty="0"/>
              <a:t>Doc site: https://pythonhosted.org/mrjob/guides.html</a:t>
            </a:r>
            <a:endParaRPr lang="zh-CN" altLang="en-US" dirty="0"/>
          </a:p>
          <a:p>
            <a:pPr marL="0" indent="0">
              <a:buNone/>
            </a:pPr>
            <a:endParaRPr lang="zh-CN" altLang="en-US" dirty="0"/>
          </a:p>
        </p:txBody>
      </p:sp>
    </p:spTree>
    <p:extLst>
      <p:ext uri="{BB962C8B-B14F-4D97-AF65-F5344CB8AC3E}">
        <p14:creationId xmlns:p14="http://schemas.microsoft.com/office/powerpoint/2010/main" val="1529744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CF716F-8750-4B3E-B642-15B0F9DD9224}"/>
              </a:ext>
            </a:extLst>
          </p:cNvPr>
          <p:cNvSpPr>
            <a:spLocks noGrp="1"/>
          </p:cNvSpPr>
          <p:nvPr>
            <p:ph type="title"/>
          </p:nvPr>
        </p:nvSpPr>
        <p:spPr/>
        <p:txBody>
          <a:bodyPr/>
          <a:lstStyle/>
          <a:p>
            <a:r>
              <a:rPr lang="en-US" altLang="zh-CN" b="1" dirty="0"/>
              <a:t>Single-step jobs</a:t>
            </a:r>
          </a:p>
        </p:txBody>
      </p:sp>
      <p:sp>
        <p:nvSpPr>
          <p:cNvPr id="3" name="内容占位符 2">
            <a:extLst>
              <a:ext uri="{FF2B5EF4-FFF2-40B4-BE49-F238E27FC236}">
                <a16:creationId xmlns:a16="http://schemas.microsoft.com/office/drawing/2014/main" xmlns="" id="{D0EA6EAF-D929-457B-AC40-082F6A936873}"/>
              </a:ext>
            </a:extLst>
          </p:cNvPr>
          <p:cNvSpPr>
            <a:spLocks noGrp="1"/>
          </p:cNvSpPr>
          <p:nvPr>
            <p:ph idx="1"/>
          </p:nvPr>
        </p:nvSpPr>
        <p:spPr/>
        <p:txBody>
          <a:bodyPr>
            <a:normAutofit/>
          </a:bodyPr>
          <a:lstStyle/>
          <a:p>
            <a:r>
              <a:rPr lang="en-US" altLang="zh-CN" sz="2800" dirty="0"/>
              <a:t>mapper:</a:t>
            </a:r>
            <a:r>
              <a:rPr lang="zh-CN" altLang="en-US" sz="2800" dirty="0"/>
              <a:t> </a:t>
            </a:r>
            <a:r>
              <a:rPr lang="en-US" altLang="zh-CN" sz="2800" dirty="0"/>
              <a:t>A mapper takes a single key and value as input, and returns zero or more (key, value) pairs. The pairs from all map outputs of a single step are grouped by key.</a:t>
            </a:r>
          </a:p>
          <a:p>
            <a:r>
              <a:rPr lang="en-US" altLang="zh-CN" sz="2800" dirty="0" smtClean="0"/>
              <a:t>combiner: A </a:t>
            </a:r>
            <a:r>
              <a:rPr lang="en-US" altLang="zh-CN" sz="2800" dirty="0"/>
              <a:t>combiner takes a key and a subset of the values for that key as input and returns zero or more (key, value) pairs. Combiners are optimizations that run immediately after each mapper and can be used to decrease total data transfer.</a:t>
            </a:r>
          </a:p>
          <a:p>
            <a:r>
              <a:rPr lang="en-US" altLang="zh-CN" sz="2800" dirty="0"/>
              <a:t>reducer: A reducer takes a key and the complete set of values for that key in the current step, and returns zero or more arbitrary (key, value) pairs as output.</a:t>
            </a:r>
            <a:endParaRPr lang="zh-CN" altLang="en-US" sz="2800" dirty="0"/>
          </a:p>
        </p:txBody>
      </p:sp>
    </p:spTree>
    <p:extLst>
      <p:ext uri="{BB962C8B-B14F-4D97-AF65-F5344CB8AC3E}">
        <p14:creationId xmlns:p14="http://schemas.microsoft.com/office/powerpoint/2010/main" val="3055765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973948-62A5-4500-A29E-9DCA8D81F358}"/>
              </a:ext>
            </a:extLst>
          </p:cNvPr>
          <p:cNvSpPr>
            <a:spLocks noGrp="1"/>
          </p:cNvSpPr>
          <p:nvPr>
            <p:ph type="title"/>
          </p:nvPr>
        </p:nvSpPr>
        <p:spPr/>
        <p:txBody>
          <a:bodyPr/>
          <a:lstStyle/>
          <a:p>
            <a:r>
              <a:rPr lang="en-US" altLang="zh-CN" b="1" dirty="0"/>
              <a:t>Multi-step jobs</a:t>
            </a:r>
            <a:endParaRPr lang="zh-CN" altLang="en-US" dirty="0"/>
          </a:p>
        </p:txBody>
      </p:sp>
      <p:sp>
        <p:nvSpPr>
          <p:cNvPr id="3" name="内容占位符 2">
            <a:extLst>
              <a:ext uri="{FF2B5EF4-FFF2-40B4-BE49-F238E27FC236}">
                <a16:creationId xmlns:a16="http://schemas.microsoft.com/office/drawing/2014/main" xmlns="" id="{C61A38CE-C053-46B7-872B-800C5AECA586}"/>
              </a:ext>
            </a:extLst>
          </p:cNvPr>
          <p:cNvSpPr>
            <a:spLocks noGrp="1"/>
          </p:cNvSpPr>
          <p:nvPr>
            <p:ph idx="1"/>
          </p:nvPr>
        </p:nvSpPr>
        <p:spPr/>
        <p:txBody>
          <a:bodyPr/>
          <a:lstStyle/>
          <a:p>
            <a:r>
              <a:rPr lang="en-US" altLang="zh-CN" dirty="0"/>
              <a:t>To define multiple steps, override steps() to return a list of </a:t>
            </a:r>
            <a:r>
              <a:rPr lang="en-US" altLang="zh-CN" dirty="0" err="1"/>
              <a:t>MRSteps</a:t>
            </a:r>
            <a:r>
              <a:rPr lang="en-US" altLang="zh-CN" dirty="0"/>
              <a:t>.</a:t>
            </a:r>
          </a:p>
          <a:p>
            <a:endParaRPr lang="zh-CN" altLang="en-US" dirty="0"/>
          </a:p>
        </p:txBody>
      </p:sp>
      <p:pic>
        <p:nvPicPr>
          <p:cNvPr id="6" name="图片 5">
            <a:extLst>
              <a:ext uri="{FF2B5EF4-FFF2-40B4-BE49-F238E27FC236}">
                <a16:creationId xmlns:a16="http://schemas.microsoft.com/office/drawing/2014/main" xmlns="" id="{B5029D7A-537B-4F89-8BD8-4A6362E40DC8}"/>
              </a:ext>
            </a:extLst>
          </p:cNvPr>
          <p:cNvPicPr>
            <a:picLocks noChangeAspect="1"/>
          </p:cNvPicPr>
          <p:nvPr/>
        </p:nvPicPr>
        <p:blipFill>
          <a:blip r:embed="rId3"/>
          <a:stretch>
            <a:fillRect/>
          </a:stretch>
        </p:blipFill>
        <p:spPr>
          <a:xfrm>
            <a:off x="857251" y="2752562"/>
            <a:ext cx="6734676" cy="3001257"/>
          </a:xfrm>
          <a:prstGeom prst="rect">
            <a:avLst/>
          </a:prstGeom>
        </p:spPr>
      </p:pic>
    </p:spTree>
    <p:extLst>
      <p:ext uri="{BB962C8B-B14F-4D97-AF65-F5344CB8AC3E}">
        <p14:creationId xmlns:p14="http://schemas.microsoft.com/office/powerpoint/2010/main" val="984509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BBDB0F-2026-4BA8-A9DA-BD818BF8A75F}"/>
              </a:ext>
            </a:extLst>
          </p:cNvPr>
          <p:cNvSpPr>
            <a:spLocks noGrp="1"/>
          </p:cNvSpPr>
          <p:nvPr>
            <p:ph type="title"/>
          </p:nvPr>
        </p:nvSpPr>
        <p:spPr/>
        <p:txBody>
          <a:bodyPr/>
          <a:lstStyle/>
          <a:p>
            <a:r>
              <a:rPr lang="en-US" altLang="zh-CN" dirty="0"/>
              <a:t>Protocol</a:t>
            </a:r>
            <a:endParaRPr lang="zh-CN" altLang="en-US" dirty="0"/>
          </a:p>
        </p:txBody>
      </p:sp>
      <p:sp>
        <p:nvSpPr>
          <p:cNvPr id="3" name="内容占位符 2">
            <a:extLst>
              <a:ext uri="{FF2B5EF4-FFF2-40B4-BE49-F238E27FC236}">
                <a16:creationId xmlns:a16="http://schemas.microsoft.com/office/drawing/2014/main" xmlns="" id="{1FD9A872-86C2-4763-95A7-E4662C59DB6A}"/>
              </a:ext>
            </a:extLst>
          </p:cNvPr>
          <p:cNvSpPr>
            <a:spLocks noGrp="1"/>
          </p:cNvSpPr>
          <p:nvPr>
            <p:ph idx="1"/>
          </p:nvPr>
        </p:nvSpPr>
        <p:spPr/>
        <p:txBody>
          <a:bodyPr>
            <a:normAutofit fontScale="92500" lnSpcReduction="10000"/>
          </a:bodyPr>
          <a:lstStyle/>
          <a:p>
            <a:r>
              <a:rPr lang="en-US" altLang="zh-CN" dirty="0" err="1"/>
              <a:t>mrjob</a:t>
            </a:r>
            <a:r>
              <a:rPr lang="en-US" altLang="zh-CN" dirty="0"/>
              <a:t> assumes that all data is newline-delimited bytes. It automatically serializes and deserializes these bytes using protocols. Each job has an input protocol, an output protocol, and an internal protocol.</a:t>
            </a:r>
          </a:p>
          <a:p>
            <a:r>
              <a:rPr lang="en-US" altLang="zh-CN" dirty="0"/>
              <a:t>The input protocol is used to read the bytes sent to the first mapper (or reducer, if your first step doesn’t use a mapper). The output protocol is used to write the output of the last step to bytes written to the output file. The internal protocol converts the output of one step to the input of the next if the job has more than one step.</a:t>
            </a:r>
            <a:endParaRPr lang="zh-CN" altLang="en-US" dirty="0"/>
          </a:p>
        </p:txBody>
      </p:sp>
    </p:spTree>
    <p:extLst>
      <p:ext uri="{BB962C8B-B14F-4D97-AF65-F5344CB8AC3E}">
        <p14:creationId xmlns:p14="http://schemas.microsoft.com/office/powerpoint/2010/main" val="1235141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C3B6DC6-4F85-4498-B033-203796FD27DB}"/>
              </a:ext>
            </a:extLst>
          </p:cNvPr>
          <p:cNvSpPr>
            <a:spLocks noGrp="1"/>
          </p:cNvSpPr>
          <p:nvPr>
            <p:ph type="title"/>
          </p:nvPr>
        </p:nvSpPr>
        <p:spPr/>
        <p:txBody>
          <a:bodyPr/>
          <a:lstStyle/>
          <a:p>
            <a:r>
              <a:rPr lang="en-US" altLang="zh-CN" dirty="0"/>
              <a:t>single-step job example</a:t>
            </a:r>
            <a:endParaRPr lang="zh-CN" altLang="en-US" dirty="0"/>
          </a:p>
        </p:txBody>
      </p:sp>
      <p:pic>
        <p:nvPicPr>
          <p:cNvPr id="4" name="内容占位符 3">
            <a:extLst>
              <a:ext uri="{FF2B5EF4-FFF2-40B4-BE49-F238E27FC236}">
                <a16:creationId xmlns:a16="http://schemas.microsoft.com/office/drawing/2014/main" xmlns="" id="{6B2E4637-C28F-4F8A-880F-EA66D3C710DD}"/>
              </a:ext>
            </a:extLst>
          </p:cNvPr>
          <p:cNvPicPr>
            <a:picLocks noGrp="1" noChangeAspect="1"/>
          </p:cNvPicPr>
          <p:nvPr>
            <p:ph idx="1"/>
          </p:nvPr>
        </p:nvPicPr>
        <p:blipFill>
          <a:blip r:embed="rId2"/>
          <a:stretch>
            <a:fillRect/>
          </a:stretch>
        </p:blipFill>
        <p:spPr>
          <a:xfrm>
            <a:off x="905569" y="1537954"/>
            <a:ext cx="3666435" cy="4272593"/>
          </a:xfrm>
          <a:prstGeom prst="rect">
            <a:avLst/>
          </a:prstGeom>
        </p:spPr>
      </p:pic>
    </p:spTree>
    <p:extLst>
      <p:ext uri="{BB962C8B-B14F-4D97-AF65-F5344CB8AC3E}">
        <p14:creationId xmlns:p14="http://schemas.microsoft.com/office/powerpoint/2010/main" val="124522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93776"/>
            <a:ext cx="8229600" cy="533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5022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FAB761-EB97-4827-A22F-F247BB1D22EB}"/>
              </a:ext>
            </a:extLst>
          </p:cNvPr>
          <p:cNvSpPr>
            <a:spLocks noGrp="1"/>
          </p:cNvSpPr>
          <p:nvPr>
            <p:ph type="title"/>
          </p:nvPr>
        </p:nvSpPr>
        <p:spPr/>
        <p:txBody>
          <a:bodyPr/>
          <a:lstStyle/>
          <a:p>
            <a:r>
              <a:rPr lang="en-US" altLang="zh-CN" dirty="0"/>
              <a:t>multi-step job example</a:t>
            </a:r>
            <a:endParaRPr lang="zh-CN" altLang="en-US" dirty="0"/>
          </a:p>
        </p:txBody>
      </p:sp>
      <p:pic>
        <p:nvPicPr>
          <p:cNvPr id="10" name="内容占位符 9">
            <a:extLst>
              <a:ext uri="{FF2B5EF4-FFF2-40B4-BE49-F238E27FC236}">
                <a16:creationId xmlns:a16="http://schemas.microsoft.com/office/drawing/2014/main" xmlns="" id="{4DC067CC-6CF4-4C6C-88F7-48BDB2A284EC}"/>
              </a:ext>
            </a:extLst>
          </p:cNvPr>
          <p:cNvPicPr>
            <a:picLocks noGrp="1" noChangeAspect="1"/>
          </p:cNvPicPr>
          <p:nvPr>
            <p:ph idx="1"/>
          </p:nvPr>
        </p:nvPicPr>
        <p:blipFill>
          <a:blip r:embed="rId2"/>
          <a:stretch>
            <a:fillRect/>
          </a:stretch>
        </p:blipFill>
        <p:spPr>
          <a:xfrm>
            <a:off x="685800" y="1447800"/>
            <a:ext cx="4231388" cy="4938712"/>
          </a:xfrm>
          <a:prstGeom prst="rect">
            <a:avLst/>
          </a:prstGeom>
        </p:spPr>
      </p:pic>
    </p:spTree>
    <p:extLst>
      <p:ext uri="{BB962C8B-B14F-4D97-AF65-F5344CB8AC3E}">
        <p14:creationId xmlns:p14="http://schemas.microsoft.com/office/powerpoint/2010/main" val="161277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704BCE-8C90-458D-BAD0-D9C11B8B7F7B}"/>
              </a:ext>
            </a:extLst>
          </p:cNvPr>
          <p:cNvSpPr>
            <a:spLocks noGrp="1"/>
          </p:cNvSpPr>
          <p:nvPr>
            <p:ph type="title"/>
          </p:nvPr>
        </p:nvSpPr>
        <p:spPr/>
        <p:txBody>
          <a:bodyPr/>
          <a:lstStyle/>
          <a:p>
            <a:r>
              <a:rPr lang="en-US" altLang="zh-CN" dirty="0"/>
              <a:t>multi-step job example</a:t>
            </a:r>
            <a:endParaRPr lang="zh-CN" altLang="en-US" dirty="0"/>
          </a:p>
        </p:txBody>
      </p:sp>
      <p:pic>
        <p:nvPicPr>
          <p:cNvPr id="7" name="内容占位符 6">
            <a:extLst>
              <a:ext uri="{FF2B5EF4-FFF2-40B4-BE49-F238E27FC236}">
                <a16:creationId xmlns:a16="http://schemas.microsoft.com/office/drawing/2014/main" xmlns="" id="{929143E7-E6B4-4495-BF60-29D5EF767882}"/>
              </a:ext>
            </a:extLst>
          </p:cNvPr>
          <p:cNvPicPr>
            <a:picLocks noGrp="1" noChangeAspect="1"/>
          </p:cNvPicPr>
          <p:nvPr>
            <p:ph idx="1"/>
          </p:nvPr>
        </p:nvPicPr>
        <p:blipFill>
          <a:blip r:embed="rId2"/>
          <a:stretch>
            <a:fillRect/>
          </a:stretch>
        </p:blipFill>
        <p:spPr>
          <a:xfrm>
            <a:off x="762004" y="1905001"/>
            <a:ext cx="5919099" cy="4351339"/>
          </a:xfrm>
          <a:prstGeom prst="rect">
            <a:avLst/>
          </a:prstGeom>
        </p:spPr>
      </p:pic>
    </p:spTree>
    <p:extLst>
      <p:ext uri="{BB962C8B-B14F-4D97-AF65-F5344CB8AC3E}">
        <p14:creationId xmlns:p14="http://schemas.microsoft.com/office/powerpoint/2010/main" val="130512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
            </a:r>
            <a:br>
              <a:rPr lang="en-US" dirty="0" smtClean="0"/>
            </a:br>
            <a:r>
              <a:rPr lang="en-US" dirty="0" smtClean="0"/>
              <a:t>Pointers and Further Reading</a:t>
            </a:r>
            <a:endParaRPr lang="en-US" dirty="0"/>
          </a:p>
        </p:txBody>
      </p:sp>
    </p:spTree>
    <p:extLst>
      <p:ext uri="{BB962C8B-B14F-4D97-AF65-F5344CB8AC3E}">
        <p14:creationId xmlns:p14="http://schemas.microsoft.com/office/powerpoint/2010/main" val="30379016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Implementations</a:t>
            </a:r>
          </a:p>
        </p:txBody>
      </p:sp>
      <p:sp>
        <p:nvSpPr>
          <p:cNvPr id="95235" name="Rectangle 3"/>
          <p:cNvSpPr>
            <a:spLocks noGrp="1" noChangeArrowheads="1"/>
          </p:cNvSpPr>
          <p:nvPr>
            <p:ph type="body" idx="1"/>
          </p:nvPr>
        </p:nvSpPr>
        <p:spPr/>
        <p:txBody>
          <a:bodyPr/>
          <a:lstStyle/>
          <a:p>
            <a:pPr>
              <a:lnSpc>
                <a:spcPct val="90000"/>
              </a:lnSpc>
            </a:pPr>
            <a:r>
              <a:rPr lang="en-US" dirty="0"/>
              <a:t>Google</a:t>
            </a:r>
          </a:p>
          <a:p>
            <a:pPr lvl="1">
              <a:lnSpc>
                <a:spcPct val="90000"/>
              </a:lnSpc>
            </a:pPr>
            <a:r>
              <a:rPr lang="en-US" dirty="0"/>
              <a:t>Not available outside Google</a:t>
            </a:r>
          </a:p>
          <a:p>
            <a:pPr>
              <a:lnSpc>
                <a:spcPct val="90000"/>
              </a:lnSpc>
            </a:pPr>
            <a:r>
              <a:rPr lang="en-US" b="1" dirty="0" err="1">
                <a:solidFill>
                  <a:schemeClr val="accent3"/>
                </a:solidFill>
              </a:rPr>
              <a:t>Hadoop</a:t>
            </a:r>
            <a:endParaRPr lang="en-US" b="1" dirty="0">
              <a:solidFill>
                <a:schemeClr val="accent3"/>
              </a:solidFill>
            </a:endParaRPr>
          </a:p>
          <a:p>
            <a:pPr lvl="1">
              <a:lnSpc>
                <a:spcPct val="90000"/>
              </a:lnSpc>
            </a:pPr>
            <a:r>
              <a:rPr lang="en-US" dirty="0"/>
              <a:t>An open-source implementation in Java</a:t>
            </a:r>
          </a:p>
          <a:p>
            <a:pPr lvl="1">
              <a:lnSpc>
                <a:spcPct val="90000"/>
              </a:lnSpc>
            </a:pPr>
            <a:r>
              <a:rPr lang="en-US" dirty="0"/>
              <a:t>Uses HDFS for stable storage</a:t>
            </a:r>
          </a:p>
          <a:p>
            <a:pPr lvl="1">
              <a:lnSpc>
                <a:spcPct val="90000"/>
              </a:lnSpc>
            </a:pPr>
            <a:r>
              <a:rPr lang="en-US" dirty="0"/>
              <a:t>Download: </a:t>
            </a:r>
            <a:r>
              <a:rPr lang="en-US" sz="2400" dirty="0">
                <a:latin typeface="Arial Unicode MS" pitchFamily="34" charset="-128"/>
                <a:hlinkClick r:id="rId2"/>
              </a:rPr>
              <a:t>http://lucene.apache.org/hadoop/</a:t>
            </a:r>
            <a:endParaRPr lang="en-US" sz="2400" dirty="0">
              <a:latin typeface="Arial Unicode MS" pitchFamily="34" charset="-128"/>
            </a:endParaRPr>
          </a:p>
          <a:p>
            <a:pPr>
              <a:lnSpc>
                <a:spcPct val="90000"/>
              </a:lnSpc>
            </a:pPr>
            <a:r>
              <a:rPr lang="en-US" sz="2800" dirty="0"/>
              <a:t>Aster Data</a:t>
            </a:r>
          </a:p>
          <a:p>
            <a:pPr lvl="1">
              <a:lnSpc>
                <a:spcPct val="90000"/>
              </a:lnSpc>
            </a:pPr>
            <a:r>
              <a:rPr lang="en-US" dirty="0"/>
              <a:t>Cluster-optimized SQL Database that also implements </a:t>
            </a:r>
            <a:r>
              <a:rPr lang="en-US" dirty="0" err="1" smtClean="0"/>
              <a:t>MapReduce</a:t>
            </a:r>
            <a:endParaRPr lang="en-US" sz="2600" dirty="0"/>
          </a:p>
          <a:p>
            <a:pPr>
              <a:lnSpc>
                <a:spcPct val="90000"/>
              </a:lnSpc>
              <a:buFont typeface="Wingdings" pitchFamily="2" charset="2"/>
              <a:buNone/>
            </a:pPr>
            <a:endParaRPr lang="en-US" sz="2400" dirty="0"/>
          </a:p>
          <a:p>
            <a:pPr>
              <a:lnSpc>
                <a:spcPct val="90000"/>
              </a:lnSpc>
              <a:buFont typeface="Wingdings" pitchFamily="2" charset="2"/>
              <a:buNone/>
            </a:pPr>
            <a:endParaRPr lang="en-US" dirty="0"/>
          </a:p>
          <a:p>
            <a:pPr>
              <a:lnSpc>
                <a:spcPct val="90000"/>
              </a:lnSpc>
              <a:buFont typeface="Wingdings" pitchFamily="2" charset="2"/>
              <a:buNone/>
            </a:pPr>
            <a:endParaRPr lang="en-US" dirty="0"/>
          </a:p>
          <a:p>
            <a:pPr>
              <a:lnSpc>
                <a:spcPct val="90000"/>
              </a:lnSpc>
            </a:pPr>
            <a:endParaRPr lang="en-US" dirty="0"/>
          </a:p>
          <a:p>
            <a:pPr>
              <a:lnSpc>
                <a:spcPct val="90000"/>
              </a:lnSpc>
            </a:pPr>
            <a:endParaRPr lang="en-US" dirty="0"/>
          </a:p>
        </p:txBody>
      </p:sp>
    </p:spTree>
    <p:extLst>
      <p:ext uri="{BB962C8B-B14F-4D97-AF65-F5344CB8AC3E}">
        <p14:creationId xmlns:p14="http://schemas.microsoft.com/office/powerpoint/2010/main" val="232755607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t>Cloud Computing</a:t>
            </a:r>
          </a:p>
        </p:txBody>
      </p:sp>
      <p:sp>
        <p:nvSpPr>
          <p:cNvPr id="111619" name="Rectangle 3"/>
          <p:cNvSpPr>
            <a:spLocks noGrp="1" noChangeArrowheads="1"/>
          </p:cNvSpPr>
          <p:nvPr>
            <p:ph type="body" idx="1"/>
          </p:nvPr>
        </p:nvSpPr>
        <p:spPr/>
        <p:txBody>
          <a:bodyPr/>
          <a:lstStyle/>
          <a:p>
            <a:r>
              <a:rPr lang="en-US" dirty="0"/>
              <a:t>Ability to rent computing by the hour</a:t>
            </a:r>
          </a:p>
          <a:p>
            <a:pPr lvl="1"/>
            <a:r>
              <a:rPr lang="en-US" dirty="0"/>
              <a:t>Additional services e.g., persistent storage</a:t>
            </a:r>
          </a:p>
          <a:p>
            <a:pPr lvl="8"/>
            <a:endParaRPr lang="en-US" dirty="0" smtClean="0"/>
          </a:p>
          <a:p>
            <a:r>
              <a:rPr lang="en-US" dirty="0" smtClean="0"/>
              <a:t>Amazon’s </a:t>
            </a:r>
            <a:r>
              <a:rPr lang="en-US" dirty="0"/>
              <a:t>“Elastic Compute Cloud” (EC2)</a:t>
            </a:r>
          </a:p>
          <a:p>
            <a:pPr lvl="8"/>
            <a:endParaRPr lang="en-US" dirty="0" smtClean="0"/>
          </a:p>
          <a:p>
            <a:r>
              <a:rPr lang="en-US" dirty="0" smtClean="0"/>
              <a:t>Aster </a:t>
            </a:r>
            <a:r>
              <a:rPr lang="en-US" dirty="0"/>
              <a:t>Data and </a:t>
            </a:r>
            <a:r>
              <a:rPr lang="en-US" dirty="0" err="1"/>
              <a:t>Hadoop</a:t>
            </a:r>
            <a:r>
              <a:rPr lang="en-US" dirty="0"/>
              <a:t> can both be run on EC2</a:t>
            </a:r>
          </a:p>
          <a:p>
            <a:pPr lvl="8"/>
            <a:endParaRPr lang="en-US" dirty="0" smtClean="0"/>
          </a:p>
          <a:p>
            <a:r>
              <a:rPr lang="en-US" b="1" dirty="0" smtClean="0">
                <a:solidFill>
                  <a:schemeClr val="accent3"/>
                </a:solidFill>
              </a:rPr>
              <a:t>For CS341 (offered next quarter) Amazon will provide free access for the class</a:t>
            </a:r>
            <a:endParaRPr lang="en-US" b="1" dirty="0">
              <a:solidFill>
                <a:schemeClr val="accent3"/>
              </a:solidFill>
            </a:endParaRPr>
          </a:p>
        </p:txBody>
      </p:sp>
    </p:spTree>
    <p:extLst>
      <p:ext uri="{BB962C8B-B14F-4D97-AF65-F5344CB8AC3E}">
        <p14:creationId xmlns:p14="http://schemas.microsoft.com/office/powerpoint/2010/main" val="269008358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smtClean="0"/>
              <a:t>Reading</a:t>
            </a:r>
            <a:endParaRPr lang="en-US"/>
          </a:p>
        </p:txBody>
      </p:sp>
      <p:sp>
        <p:nvSpPr>
          <p:cNvPr id="107523" name="Rectangle 3"/>
          <p:cNvSpPr>
            <a:spLocks noGrp="1" noChangeArrowheads="1"/>
          </p:cNvSpPr>
          <p:nvPr>
            <p:ph type="body" idx="1"/>
          </p:nvPr>
        </p:nvSpPr>
        <p:spPr/>
        <p:txBody>
          <a:bodyPr/>
          <a:lstStyle/>
          <a:p>
            <a:r>
              <a:rPr lang="en-US" dirty="0" smtClean="0"/>
              <a:t>Jeffrey Dean and Sanjay </a:t>
            </a:r>
            <a:r>
              <a:rPr lang="en-US" dirty="0" err="1" smtClean="0"/>
              <a:t>Ghemawat</a:t>
            </a:r>
            <a:r>
              <a:rPr lang="en-US" dirty="0" smtClean="0"/>
              <a:t>: </a:t>
            </a:r>
            <a:r>
              <a:rPr lang="en-US" dirty="0" err="1" smtClean="0"/>
              <a:t>MapReduce</a:t>
            </a:r>
            <a:r>
              <a:rPr lang="en-US" dirty="0" smtClean="0"/>
              <a:t>: Simplified Data Processing   on Large Clusters</a:t>
            </a:r>
          </a:p>
          <a:p>
            <a:pPr lvl="1"/>
            <a:r>
              <a:rPr lang="en-US" dirty="0" smtClean="0">
                <a:hlinkClick r:id="rId2"/>
              </a:rPr>
              <a:t>http://labs.google.com/papers/mapreduce.html</a:t>
            </a:r>
            <a:endParaRPr lang="en-US" dirty="0" smtClean="0"/>
          </a:p>
          <a:p>
            <a:endParaRPr lang="en-US" dirty="0" smtClean="0"/>
          </a:p>
          <a:p>
            <a:r>
              <a:rPr lang="en-US" dirty="0" smtClean="0"/>
              <a:t>Sanjay </a:t>
            </a:r>
            <a:r>
              <a:rPr lang="en-US" dirty="0" err="1" smtClean="0"/>
              <a:t>Ghemawat</a:t>
            </a:r>
            <a:r>
              <a:rPr lang="en-US" dirty="0" smtClean="0"/>
              <a:t>, Howard </a:t>
            </a:r>
            <a:r>
              <a:rPr lang="en-US" dirty="0" err="1" smtClean="0"/>
              <a:t>Gobioff</a:t>
            </a:r>
            <a:r>
              <a:rPr lang="en-US" dirty="0" smtClean="0"/>
              <a:t>, and Shun-</a:t>
            </a:r>
            <a:r>
              <a:rPr lang="en-US" dirty="0" err="1" smtClean="0"/>
              <a:t>Tak</a:t>
            </a:r>
            <a:r>
              <a:rPr lang="en-US" dirty="0" smtClean="0"/>
              <a:t> Leung: The Google File System</a:t>
            </a:r>
          </a:p>
          <a:p>
            <a:pPr lvl="1"/>
            <a:r>
              <a:rPr lang="en-US" dirty="0" smtClean="0">
                <a:hlinkClick r:id="rId3"/>
              </a:rPr>
              <a:t>http://labs.google.com/papers/gfs.html</a:t>
            </a:r>
            <a:r>
              <a:rPr lang="en-US" dirty="0" smtClean="0"/>
              <a:t> </a:t>
            </a:r>
            <a:endParaRPr lang="en-US" dirty="0"/>
          </a:p>
        </p:txBody>
      </p:sp>
    </p:spTree>
    <p:extLst>
      <p:ext uri="{BB962C8B-B14F-4D97-AF65-F5344CB8AC3E}">
        <p14:creationId xmlns:p14="http://schemas.microsoft.com/office/powerpoint/2010/main" val="84554103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Hadoop Wiki</a:t>
            </a:r>
          </a:p>
          <a:p>
            <a:pPr lvl="1"/>
            <a:r>
              <a:rPr lang="en-US" smtClean="0"/>
              <a:t> Introduction</a:t>
            </a:r>
          </a:p>
          <a:p>
            <a:pPr lvl="2"/>
            <a:r>
              <a:rPr lang="en-US" smtClean="0"/>
              <a:t> </a:t>
            </a:r>
            <a:r>
              <a:rPr lang="en-US" smtClean="0">
                <a:hlinkClick r:id="rId2"/>
              </a:rPr>
              <a:t>http://wiki.apache.org/lucene-hadoop/</a:t>
            </a:r>
            <a:endParaRPr lang="en-US" smtClean="0"/>
          </a:p>
          <a:p>
            <a:pPr lvl="1"/>
            <a:r>
              <a:rPr lang="en-US" smtClean="0"/>
              <a:t> Getting Started</a:t>
            </a:r>
          </a:p>
          <a:p>
            <a:pPr lvl="2"/>
            <a:r>
              <a:rPr lang="en-US" smtClean="0">
                <a:hlinkClick r:id="rId3"/>
              </a:rPr>
              <a:t> http://wiki.apache.org/lucene-hadoop/GettingStartedWithHadoop</a:t>
            </a:r>
            <a:endParaRPr lang="en-US" smtClean="0"/>
          </a:p>
          <a:p>
            <a:pPr lvl="1"/>
            <a:r>
              <a:rPr lang="en-US" smtClean="0"/>
              <a:t> Map/Reduce Overview </a:t>
            </a:r>
          </a:p>
          <a:p>
            <a:pPr lvl="2"/>
            <a:r>
              <a:rPr lang="en-US" smtClean="0">
                <a:hlinkClick r:id="rId4"/>
              </a:rPr>
              <a:t> http://wiki.apache.org/lucene-hadoop/HadoopMapReduce</a:t>
            </a:r>
            <a:endParaRPr lang="en-US" smtClean="0"/>
          </a:p>
          <a:p>
            <a:pPr lvl="2"/>
            <a:r>
              <a:rPr lang="en-US" smtClean="0">
                <a:hlinkClick r:id="rId5"/>
              </a:rPr>
              <a:t> http://wiki.apache.org/lucene-hadoop/HadoopMapRedClasses</a:t>
            </a:r>
            <a:endParaRPr lang="en-US" smtClean="0"/>
          </a:p>
          <a:p>
            <a:pPr lvl="1"/>
            <a:r>
              <a:rPr lang="en-US" smtClean="0"/>
              <a:t> Eclipse Environment</a:t>
            </a:r>
          </a:p>
          <a:p>
            <a:pPr lvl="2"/>
            <a:r>
              <a:rPr lang="en-US" smtClean="0">
                <a:hlinkClick r:id="rId6"/>
              </a:rPr>
              <a:t>http://wiki.apache.org/lucene-hadoop/EclipseEnvironment</a:t>
            </a:r>
            <a:endParaRPr lang="en-US" smtClean="0"/>
          </a:p>
          <a:p>
            <a:r>
              <a:rPr lang="en-US" smtClean="0"/>
              <a:t> Javadoc</a:t>
            </a:r>
          </a:p>
          <a:p>
            <a:pPr lvl="1"/>
            <a:r>
              <a:rPr lang="en-US" smtClean="0">
                <a:hlinkClick r:id="rId7"/>
              </a:rPr>
              <a:t> http://lucene.apache.org/hadoop/docs/api/</a:t>
            </a:r>
            <a:r>
              <a:rPr lang="en-US" smtClean="0"/>
              <a:t>	</a:t>
            </a:r>
            <a:endParaRPr lang="en-US" dirty="0" smtClean="0"/>
          </a:p>
        </p:txBody>
      </p:sp>
    </p:spTree>
    <p:extLst>
      <p:ext uri="{BB962C8B-B14F-4D97-AF65-F5344CB8AC3E}">
        <p14:creationId xmlns:p14="http://schemas.microsoft.com/office/powerpoint/2010/main" val="29605380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3" name="Content Placeholder 2"/>
          <p:cNvSpPr>
            <a:spLocks noGrp="1"/>
          </p:cNvSpPr>
          <p:nvPr>
            <p:ph idx="1"/>
          </p:nvPr>
        </p:nvSpPr>
        <p:spPr/>
        <p:txBody>
          <a:bodyPr>
            <a:normAutofit/>
          </a:bodyPr>
          <a:lstStyle/>
          <a:p>
            <a:r>
              <a:rPr lang="en-US" dirty="0" smtClean="0"/>
              <a:t> Releases from Apache download mirrors</a:t>
            </a:r>
          </a:p>
          <a:p>
            <a:pPr lvl="1"/>
            <a:r>
              <a:rPr lang="en-US" dirty="0" smtClean="0">
                <a:hlinkClick r:id="rId2"/>
              </a:rPr>
              <a:t>http://www.apache.org/dyn/closer.cgi/lucene/hadoop/</a:t>
            </a:r>
            <a:endParaRPr lang="en-US" dirty="0" smtClean="0"/>
          </a:p>
          <a:p>
            <a:r>
              <a:rPr lang="en-US" dirty="0" smtClean="0"/>
              <a:t> Nightly builds of source</a:t>
            </a:r>
          </a:p>
          <a:p>
            <a:pPr lvl="1"/>
            <a:r>
              <a:rPr lang="en-US" dirty="0" smtClean="0">
                <a:hlinkClick r:id="rId3"/>
              </a:rPr>
              <a:t>http://people.apache.org/dist/lucene/hadoop/nightly/</a:t>
            </a:r>
            <a:endParaRPr lang="en-US" dirty="0" smtClean="0"/>
          </a:p>
          <a:p>
            <a:r>
              <a:rPr lang="en-US" dirty="0" smtClean="0"/>
              <a:t> Source code from subversion</a:t>
            </a:r>
          </a:p>
          <a:p>
            <a:pPr lvl="1"/>
            <a:r>
              <a:rPr lang="en-US" dirty="0" smtClean="0">
                <a:hlinkClick r:id="rId4"/>
              </a:rPr>
              <a:t>http://lucene.apache.org/hadoop/version_control.html</a:t>
            </a:r>
            <a:endParaRPr lang="en-US" dirty="0" smtClean="0"/>
          </a:p>
          <a:p>
            <a:endParaRPr lang="en-US" dirty="0"/>
          </a:p>
        </p:txBody>
      </p:sp>
    </p:spTree>
    <p:extLst>
      <p:ext uri="{BB962C8B-B14F-4D97-AF65-F5344CB8AC3E}">
        <p14:creationId xmlns:p14="http://schemas.microsoft.com/office/powerpoint/2010/main" val="38936519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Programming model inspired by functional language primitives</a:t>
            </a:r>
          </a:p>
          <a:p>
            <a:r>
              <a:rPr lang="en-US" dirty="0" smtClean="0"/>
              <a:t>Partitioning/shuffling similar to many large-scale sorting systems </a:t>
            </a:r>
          </a:p>
          <a:p>
            <a:pPr lvl="1"/>
            <a:r>
              <a:rPr lang="en-US" dirty="0" smtClean="0"/>
              <a:t>NOW-Sort ['97] </a:t>
            </a:r>
          </a:p>
          <a:p>
            <a:r>
              <a:rPr lang="en-US" dirty="0" smtClean="0"/>
              <a:t>Re-execution for fault tolerance </a:t>
            </a:r>
          </a:p>
          <a:p>
            <a:pPr lvl="1"/>
            <a:r>
              <a:rPr lang="en-US" dirty="0" smtClean="0"/>
              <a:t>BAD-FS ['04] and TACC ['97] </a:t>
            </a:r>
          </a:p>
          <a:p>
            <a:r>
              <a:rPr lang="en-US" dirty="0" smtClean="0"/>
              <a:t>Locality optimization has parallels with Active Disks/Diamond work </a:t>
            </a:r>
          </a:p>
          <a:p>
            <a:pPr lvl="1"/>
            <a:r>
              <a:rPr lang="en-US" dirty="0" smtClean="0"/>
              <a:t>Active Disks ['01], Diamond ['04] </a:t>
            </a:r>
          </a:p>
          <a:p>
            <a:r>
              <a:rPr lang="en-US" dirty="0" smtClean="0"/>
              <a:t>Backup tasks similar to Eager Scheduling in Charlotte system </a:t>
            </a:r>
          </a:p>
          <a:p>
            <a:pPr lvl="1"/>
            <a:r>
              <a:rPr lang="en-US" dirty="0" smtClean="0"/>
              <a:t>Charlotte ['96] </a:t>
            </a:r>
          </a:p>
          <a:p>
            <a:r>
              <a:rPr lang="en-US" dirty="0" smtClean="0"/>
              <a:t>Dynamic load balancing solves similar problem as River's distributed queues </a:t>
            </a:r>
          </a:p>
          <a:p>
            <a:pPr lvl="1"/>
            <a:r>
              <a:rPr lang="en-US" dirty="0" smtClean="0"/>
              <a:t>River ['99]</a:t>
            </a:r>
          </a:p>
          <a:p>
            <a:endParaRPr lang="en-US" dirty="0" smtClean="0"/>
          </a:p>
          <a:p>
            <a:endParaRPr lang="en-US" dirty="0"/>
          </a:p>
        </p:txBody>
      </p:sp>
    </p:spTree>
    <p:extLst>
      <p:ext uri="{BB962C8B-B14F-4D97-AF65-F5344CB8AC3E}">
        <p14:creationId xmlns:p14="http://schemas.microsoft.com/office/powerpoint/2010/main" val="26629858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81001"/>
            <a:ext cx="8515350" cy="5886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502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6868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5022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25910</TotalTime>
  <Words>1957</Words>
  <Application>Microsoft Office PowerPoint</Application>
  <PresentationFormat>全屏显示(4:3)</PresentationFormat>
  <Paragraphs>364</Paragraphs>
  <Slides>78</Slides>
  <Notes>12</Notes>
  <HiddenSlides>8</HiddenSlides>
  <MMClips>0</MMClips>
  <ScaleCrop>false</ScaleCrop>
  <HeadingPairs>
    <vt:vector size="4" baseType="variant">
      <vt:variant>
        <vt:lpstr>主题</vt:lpstr>
      </vt:variant>
      <vt:variant>
        <vt:i4>4</vt:i4>
      </vt:variant>
      <vt:variant>
        <vt:lpstr>幻灯片标题</vt:lpstr>
      </vt:variant>
      <vt:variant>
        <vt:i4>78</vt:i4>
      </vt:variant>
    </vt:vector>
  </HeadingPairs>
  <TitlesOfParts>
    <vt:vector size="82" baseType="lpstr">
      <vt:lpstr>Module</vt:lpstr>
      <vt:lpstr>Office Theme</vt:lpstr>
      <vt:lpstr>1_Office Theme</vt:lpstr>
      <vt:lpstr>2_Office Theme</vt:lpstr>
      <vt:lpstr>大数据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MapReduce</vt:lpstr>
      <vt:lpstr>MapReduce</vt:lpstr>
      <vt:lpstr>Single Node Architecture</vt:lpstr>
      <vt:lpstr>Motivation: Google Example</vt:lpstr>
      <vt:lpstr>Cluster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Large-scale Computing</vt:lpstr>
      <vt:lpstr>Idea and Solution</vt:lpstr>
      <vt:lpstr>Storage Infrastructure</vt:lpstr>
      <vt:lpstr>Distributed File System</vt:lpstr>
      <vt:lpstr>Distributed File System</vt:lpstr>
      <vt:lpstr>数据并行</vt:lpstr>
      <vt:lpstr>PowerPoint 演示文稿</vt:lpstr>
      <vt:lpstr>PowerPoint 演示文稿</vt:lpstr>
      <vt:lpstr>PowerPoint 演示文稿</vt:lpstr>
      <vt:lpstr>PowerPoint 演示文稿</vt:lpstr>
      <vt:lpstr>PowerPoint 演示文稿</vt:lpstr>
      <vt:lpstr>例子：搜索关键字的统计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MapReduce</vt:lpstr>
      <vt:lpstr>PowerPoint 演示文稿</vt:lpstr>
      <vt:lpstr>PowerPoint 演示文稿</vt:lpstr>
      <vt:lpstr>PowerPoint 演示文稿</vt:lpstr>
      <vt:lpstr>PowerPoint 演示文稿</vt:lpstr>
      <vt:lpstr>MapReduce</vt:lpstr>
      <vt:lpstr>MapReduce的执行过程</vt:lpstr>
      <vt:lpstr>PowerPoint 演示文稿</vt:lpstr>
      <vt:lpstr>PowerPoint 演示文稿</vt:lpstr>
      <vt:lpstr>MapReduce: Word Counting</vt:lpstr>
      <vt:lpstr>Map-Reduce: A diagram</vt:lpstr>
      <vt:lpstr>PowerPoint 演示文稿</vt:lpstr>
      <vt:lpstr>PowerPoint 演示文稿</vt:lpstr>
      <vt:lpstr>PowerPoint 演示文稿</vt:lpstr>
      <vt:lpstr>Problems Suited for  Map-Reduce</vt:lpstr>
      <vt:lpstr>Example: Host size</vt:lpstr>
      <vt:lpstr>Example: Language Model</vt:lpstr>
      <vt:lpstr>Example: Join By Map-Reduce</vt:lpstr>
      <vt:lpstr>Map-Reduce Join</vt:lpstr>
      <vt:lpstr>mrjob简介</vt:lpstr>
      <vt:lpstr>mrjob简介</vt:lpstr>
      <vt:lpstr>Single-step jobs</vt:lpstr>
      <vt:lpstr>Multi-step jobs</vt:lpstr>
      <vt:lpstr>Protocol</vt:lpstr>
      <vt:lpstr>single-step job example</vt:lpstr>
      <vt:lpstr>multi-step job example</vt:lpstr>
      <vt:lpstr>multi-step job example</vt:lpstr>
      <vt:lpstr> Pointers and Further Reading</vt:lpstr>
      <vt:lpstr>Implementations</vt:lpstr>
      <vt:lpstr>Cloud Computing</vt:lpstr>
      <vt:lpstr>Reading</vt:lpstr>
      <vt:lpstr>Resources</vt:lpstr>
      <vt:lpstr>Resources</vt:lpstr>
      <vt:lpstr>Further Reading</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匿名用户</cp:lastModifiedBy>
  <cp:revision>1408</cp:revision>
  <cp:lastPrinted>2011-10-20T04:01:43Z</cp:lastPrinted>
  <dcterms:created xsi:type="dcterms:W3CDTF">2009-06-12T17:14:38Z</dcterms:created>
  <dcterms:modified xsi:type="dcterms:W3CDTF">2018-10-17T07:05:19Z</dcterms:modified>
</cp:coreProperties>
</file>